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75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9455" autoAdjust="0"/>
  </p:normalViewPr>
  <p:slideViewPr>
    <p:cSldViewPr snapToGrid="0">
      <p:cViewPr>
        <p:scale>
          <a:sx n="44" d="100"/>
          <a:sy n="44" d="100"/>
        </p:scale>
        <p:origin x="-74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VVT-i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enurut%20Konstruksi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VVTi.M1V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en-US" sz="4200" dirty="0"/>
              <a:t>Variable Valve </a:t>
            </a:r>
            <a:r>
              <a:rPr lang="en-US" altLang="en-US" sz="4200" dirty="0" smtClean="0"/>
              <a:t>Timing-intelligent </a:t>
            </a:r>
            <a:r>
              <a:rPr lang="en-US" sz="4200" dirty="0" smtClean="0"/>
              <a:t>(VVT-</a:t>
            </a:r>
            <a:r>
              <a:rPr lang="en-US" sz="4200" dirty="0" err="1" smtClean="0"/>
              <a:t>i</a:t>
            </a:r>
            <a:r>
              <a:rPr lang="en-US" sz="4200" dirty="0" smtClean="0"/>
              <a:t>)</a:t>
            </a:r>
            <a:endParaRPr lang="id-ID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247" y="14068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 Valve </a:t>
            </a:r>
            <a:r>
              <a:rPr lang="en-US" altLang="en-US" dirty="0" smtClean="0"/>
              <a:t>Timing-intelligent </a:t>
            </a:r>
            <a:r>
              <a:rPr lang="en-US" dirty="0" smtClean="0"/>
              <a:t>(VVT-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467396" y="4075805"/>
            <a:ext cx="579357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</a:t>
            </a:r>
            <a:r>
              <a:rPr lang="en-US" b="1" dirty="0" err="1" smtClean="0"/>
              <a:t>Konstruksi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2274013" y="3209914"/>
            <a:ext cx="598695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err="1" smtClean="0"/>
              <a:t>Deskripsi</a:t>
            </a:r>
            <a:endParaRPr lang="en-US" b="1" dirty="0">
              <a:latin typeface="+mn-lt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gray">
          <a:xfrm>
            <a:off x="2080021" y="4937535"/>
            <a:ext cx="618094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3. </a:t>
            </a:r>
            <a:r>
              <a:rPr lang="en-US" b="1" dirty="0" smtClean="0">
                <a:latin typeface="+mn-lt"/>
              </a:rPr>
              <a:t>Cara </a:t>
            </a:r>
            <a:r>
              <a:rPr lang="en-US" b="1" dirty="0" err="1" smtClean="0">
                <a:latin typeface="+mn-lt"/>
              </a:rPr>
              <a:t>Kerja</a:t>
            </a:r>
            <a:endParaRPr lang="en-US" b="1" dirty="0" smtClean="0">
              <a:latin typeface="+mn-lt"/>
            </a:endParaRPr>
          </a:p>
        </p:txBody>
      </p:sp>
      <p:sp>
        <p:nvSpPr>
          <p:cNvPr id="33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893013" y="3271925"/>
            <a:ext cx="381000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070459" y="4161995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26" name="Group 62"/>
          <p:cNvGrpSpPr>
            <a:grpSpLocks/>
          </p:cNvGrpSpPr>
          <p:nvPr/>
        </p:nvGrpSpPr>
        <p:grpSpPr bwMode="auto">
          <a:xfrm>
            <a:off x="1784275" y="5013486"/>
            <a:ext cx="381000" cy="381000"/>
            <a:chOff x="2078" y="1680"/>
            <a:chExt cx="1615" cy="1615"/>
          </a:xfrm>
        </p:grpSpPr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1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57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 Valve Timing-intelligent </a:t>
            </a:r>
            <a:r>
              <a:rPr lang="en-US" dirty="0"/>
              <a:t>(VVT-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38861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n-NO" altLang="en-US" b="1" dirty="0" smtClean="0">
                <a:latin typeface="+mj-lt"/>
              </a:rPr>
              <a:t>Sistem VVT-i </a:t>
            </a:r>
            <a:r>
              <a:rPr lang="nn-NO" altLang="en-US" b="1" dirty="0">
                <a:latin typeface="+mj-lt"/>
              </a:rPr>
              <a:t>menggunakan tekanan hidraulik untuk mengganti rotasi intake poros bubungan dan mengubah valve </a:t>
            </a:r>
            <a:r>
              <a:rPr lang="nn-NO" altLang="en-US" b="1" dirty="0" smtClean="0">
                <a:latin typeface="+mj-lt"/>
              </a:rPr>
              <a:t>timing.</a:t>
            </a:r>
            <a:endParaRPr lang="nn-NO" altLang="en-US" b="1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6" y="2190749"/>
            <a:ext cx="4191567" cy="448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89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 Valve Timing-intelligent </a:t>
            </a:r>
            <a:r>
              <a:rPr lang="en-US" dirty="0"/>
              <a:t>(VVT-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89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グループ化 3"/>
          <p:cNvGrpSpPr>
            <a:grpSpLocks/>
          </p:cNvGrpSpPr>
          <p:nvPr/>
        </p:nvGrpSpPr>
        <p:grpSpPr bwMode="auto">
          <a:xfrm>
            <a:off x="-12148" y="2984327"/>
            <a:ext cx="6173261" cy="2225054"/>
            <a:chOff x="8280863" y="2241545"/>
            <a:chExt cx="6172265" cy="2224313"/>
          </a:xfrm>
        </p:grpSpPr>
        <p:pic>
          <p:nvPicPr>
            <p:cNvPr id="18" name="Picture 1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43292" y="2625779"/>
              <a:ext cx="944398" cy="1840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3596" y="2625779"/>
              <a:ext cx="1074623" cy="1840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Line 123"/>
            <p:cNvSpPr>
              <a:spLocks noChangeShapeType="1"/>
            </p:cNvSpPr>
            <p:nvPr/>
          </p:nvSpPr>
          <p:spPr bwMode="auto">
            <a:xfrm>
              <a:off x="10947433" y="3329586"/>
              <a:ext cx="617437" cy="0"/>
            </a:xfrm>
            <a:prstGeom prst="line">
              <a:avLst/>
            </a:prstGeom>
            <a:noFill/>
            <a:ln w="63500">
              <a:solidFill>
                <a:srgbClr val="5189C5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sz="3300">
                <a:latin typeface="+mj-lt"/>
                <a:ea typeface="Malgun Gothic" pitchFamily="34" charset="-127"/>
                <a:cs typeface="+mn-cs"/>
              </a:endParaRPr>
            </a:p>
          </p:txBody>
        </p:sp>
        <p:sp>
          <p:nvSpPr>
            <p:cNvPr id="21" name="Text Box 124"/>
            <p:cNvSpPr txBox="1">
              <a:spLocks noChangeArrowheads="1"/>
            </p:cNvSpPr>
            <p:nvPr/>
          </p:nvSpPr>
          <p:spPr bwMode="auto">
            <a:xfrm>
              <a:off x="10783947" y="3415282"/>
              <a:ext cx="931713" cy="276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1pPr>
              <a:lvl2pPr marL="742950" indent="-28575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2pPr>
              <a:lvl3pPr marL="1143000" indent="-22860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3pPr>
              <a:lvl4pPr marL="1600200" indent="-22860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4pPr>
              <a:lvl5pPr marL="2057400" indent="-22860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200" dirty="0">
                  <a:latin typeface="+mj-lt"/>
                  <a:ea typeface="ＭＳ Ｐゴシック" pitchFamily="50" charset="-128"/>
                  <a:cs typeface="Tahoma" pitchFamily="34" charset="0"/>
                </a:rPr>
                <a:t>Changing</a:t>
              </a:r>
              <a:endParaRPr lang="ja-JP" altLang="en-US" sz="1200" dirty="0">
                <a:latin typeface="+mj-lt"/>
                <a:ea typeface="ＭＳ Ｐゴシック" pitchFamily="50" charset="-128"/>
                <a:cs typeface="Tahoma" pitchFamily="34" charset="0"/>
              </a:endParaRPr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 flipV="1">
              <a:off x="9888742" y="2442468"/>
              <a:ext cx="885682" cy="571310"/>
            </a:xfrm>
            <a:prstGeom prst="line">
              <a:avLst/>
            </a:prstGeom>
            <a:noFill/>
            <a:ln w="19050">
              <a:solidFill>
                <a:srgbClr val="5189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Text Box 131"/>
            <p:cNvSpPr txBox="1">
              <a:spLocks noChangeArrowheads="1"/>
            </p:cNvSpPr>
            <p:nvPr/>
          </p:nvSpPr>
          <p:spPr bwMode="auto">
            <a:xfrm>
              <a:off x="10604474" y="2241545"/>
              <a:ext cx="1228293" cy="276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1pPr>
              <a:lvl2pPr marL="742950" indent="-28575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2pPr>
              <a:lvl3pPr marL="1143000" indent="-22860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3pPr>
              <a:lvl4pPr marL="1600200" indent="-22860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4pPr>
              <a:lvl5pPr marL="2057400" indent="-228600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200" dirty="0">
                  <a:latin typeface="+mj-lt"/>
                  <a:ea typeface="ＭＳ Ｐゴシック" pitchFamily="50" charset="-128"/>
                  <a:cs typeface="Tahoma" pitchFamily="34" charset="0"/>
                </a:rPr>
                <a:t>Intake 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Valve</a:t>
              </a:r>
              <a:endParaRPr lang="ja-JP" altLang="en-US" sz="1200" dirty="0">
                <a:latin typeface="+mj-lt"/>
                <a:ea typeface="ＭＳ Ｐゴシック" pitchFamily="50" charset="-128"/>
                <a:cs typeface="Tahoma" pitchFamily="34" charset="0"/>
              </a:endParaRPr>
            </a:p>
          </p:txBody>
        </p:sp>
        <p:sp>
          <p:nvSpPr>
            <p:cNvPr id="24" name="Line 132"/>
            <p:cNvSpPr>
              <a:spLocks noChangeShapeType="1"/>
            </p:cNvSpPr>
            <p:nvPr/>
          </p:nvSpPr>
          <p:spPr bwMode="auto">
            <a:xfrm flipH="1" flipV="1">
              <a:off x="11625187" y="2442468"/>
              <a:ext cx="684102" cy="550680"/>
            </a:xfrm>
            <a:prstGeom prst="line">
              <a:avLst/>
            </a:prstGeom>
            <a:noFill/>
            <a:ln w="19050">
              <a:solidFill>
                <a:srgbClr val="5189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133"/>
            <p:cNvSpPr txBox="1">
              <a:spLocks noChangeArrowheads="1"/>
            </p:cNvSpPr>
            <p:nvPr/>
          </p:nvSpPr>
          <p:spPr bwMode="auto">
            <a:xfrm>
              <a:off x="8280863" y="2883646"/>
              <a:ext cx="1404711" cy="15691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1pPr>
              <a:lvl2pPr marL="742950" indent="-28575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2pPr>
              <a:lvl3pPr marL="1143000" indent="-22860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3pPr>
              <a:lvl4pPr marL="1600200" indent="-22860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4pPr>
              <a:lvl5pPr marL="2057400" indent="-22860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5pPr>
              <a:lvl6pPr marL="25146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6pPr>
              <a:lvl7pPr marL="29718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7pPr>
              <a:lvl8pPr marL="34290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8pPr>
              <a:lvl9pPr marL="38862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Valve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terbuka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secepat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piston yang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bergerak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ke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bawah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.</a:t>
              </a:r>
              <a:endParaRPr lang="ja-JP" altLang="en-US" sz="1200" dirty="0" smtClean="0">
                <a:latin typeface="+mj-lt"/>
                <a:ea typeface="ＭＳ Ｐゴシック" pitchFamily="50" charset="-128"/>
                <a:cs typeface="Tahoma" pitchFamily="34" charset="0"/>
              </a:endParaRPr>
            </a:p>
            <a:p>
              <a:pPr algn="ctr" eaLnBrk="1" hangingPunct="1">
                <a:defRPr/>
              </a:pPr>
              <a:endParaRPr lang="ja-JP" altLang="en-US" sz="1200" dirty="0" smtClean="0">
                <a:latin typeface="+mj-lt"/>
                <a:ea typeface="ＭＳ Ｐゴシック" pitchFamily="50" charset="-128"/>
                <a:cs typeface="Tahoma" pitchFamily="34" charset="0"/>
              </a:endParaRPr>
            </a:p>
            <a:p>
              <a:pPr algn="ctr" eaLnBrk="1" hangingPunct="1">
                <a:defRPr/>
              </a:pPr>
              <a:r>
                <a:rPr lang="en-US" altLang="ja-JP" sz="1200" dirty="0" smtClean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itchFamily="50" charset="-128"/>
                </a:rPr>
                <a:t>Early </a:t>
              </a:r>
              <a:r>
                <a:rPr lang="en-US" altLang="ja-JP" sz="1200" dirty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itchFamily="50" charset="-128"/>
                </a:rPr>
                <a:t>timing</a:t>
              </a:r>
              <a:endParaRPr lang="ja-JP" altLang="en-US" sz="1200" dirty="0">
                <a:solidFill>
                  <a:srgbClr val="FF0000"/>
                </a:solidFill>
                <a:latin typeface="Arial Black" panose="020B0A04020102020204" pitchFamily="34" charset="0"/>
                <a:ea typeface="ＭＳ Ｐゴシック" pitchFamily="50" charset="-128"/>
              </a:endParaRPr>
            </a:p>
            <a:p>
              <a:pPr algn="ctr" eaLnBrk="1" hangingPunct="1">
                <a:defRPr/>
              </a:pPr>
              <a:endParaRPr lang="ja-JP" altLang="en-US" sz="1200" b="1" dirty="0">
                <a:latin typeface="+mj-lt"/>
                <a:ea typeface="ＭＳ Ｐゴシック" pitchFamily="50" charset="-128"/>
                <a:cs typeface="Tahoma" pitchFamily="34" charset="0"/>
              </a:endParaRPr>
            </a:p>
            <a:p>
              <a:pPr algn="ctr" eaLnBrk="1" hangingPunct="1">
                <a:defRPr/>
              </a:pPr>
              <a:endParaRPr lang="en-US" altLang="ja-JP" sz="1200" b="1" dirty="0">
                <a:latin typeface="+mj-lt"/>
                <a:ea typeface="ＭＳ Ｐゴシック" pitchFamily="50" charset="-128"/>
                <a:cs typeface="Tahoma" pitchFamily="34" charset="0"/>
              </a:endParaRPr>
            </a:p>
          </p:txBody>
        </p:sp>
        <p:sp>
          <p:nvSpPr>
            <p:cNvPr id="26" name="Text Box 134"/>
            <p:cNvSpPr txBox="1">
              <a:spLocks noChangeArrowheads="1"/>
            </p:cNvSpPr>
            <p:nvPr/>
          </p:nvSpPr>
          <p:spPr bwMode="auto">
            <a:xfrm>
              <a:off x="12981752" y="2883646"/>
              <a:ext cx="1471376" cy="11999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1pPr>
              <a:lvl2pPr marL="742950" indent="-28575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2pPr>
              <a:lvl3pPr marL="1143000" indent="-22860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3pPr>
              <a:lvl4pPr marL="1600200" indent="-22860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4pPr>
              <a:lvl5pPr marL="2057400" indent="-228600" defTabSz="1474788" eaLnBrk="0" hangingPunct="0"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5pPr>
              <a:lvl6pPr marL="25146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6pPr>
              <a:lvl7pPr marL="29718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7pPr>
              <a:lvl8pPr marL="34290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8pPr>
              <a:lvl9pPr marL="3886200" indent="-228600" algn="ctr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Tahoma" pitchFamily="34" charset="0"/>
                  <a:ea typeface="Malgun Gothic" pitchFamily="34" charset="-127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Valve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terbuka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sesaat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sebelum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piston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mencapai</a:t>
              </a:r>
              <a:r>
                <a:rPr lang="en-US" altLang="ja-JP" sz="1200" dirty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posisi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 </a:t>
              </a:r>
              <a:r>
                <a:rPr lang="en-US" altLang="ja-JP" sz="1200" dirty="0" err="1" smtClean="0">
                  <a:latin typeface="+mj-lt"/>
                  <a:ea typeface="ＭＳ Ｐゴシック" pitchFamily="50" charset="-128"/>
                  <a:cs typeface="Tahoma" pitchFamily="34" charset="0"/>
                </a:rPr>
                <a:t>terendahnya</a:t>
              </a:r>
              <a:r>
                <a:rPr lang="en-US" altLang="ja-JP" sz="1200" dirty="0" smtClean="0">
                  <a:latin typeface="+mj-lt"/>
                  <a:ea typeface="ＭＳ Ｐゴシック" pitchFamily="50" charset="-128"/>
                  <a:cs typeface="Tahoma" pitchFamily="34" charset="0"/>
                </a:rPr>
                <a:t>.</a:t>
              </a:r>
              <a:endParaRPr lang="ja-JP" altLang="en-US" sz="1200" dirty="0">
                <a:latin typeface="+mj-lt"/>
                <a:ea typeface="ＭＳ Ｐゴシック" pitchFamily="50" charset="-128"/>
                <a:cs typeface="Tahoma" pitchFamily="34" charset="0"/>
              </a:endParaRPr>
            </a:p>
            <a:p>
              <a:pPr algn="ctr" eaLnBrk="1" hangingPunct="1">
                <a:defRPr/>
              </a:pPr>
              <a:endParaRPr lang="ja-JP" altLang="en-US" sz="1200" dirty="0">
                <a:latin typeface="+mj-lt"/>
                <a:ea typeface="ＭＳ Ｐゴシック" pitchFamily="50" charset="-128"/>
                <a:cs typeface="Tahoma" pitchFamily="34" charset="0"/>
              </a:endParaRPr>
            </a:p>
            <a:p>
              <a:pPr algn="ctr" eaLnBrk="1" hangingPunct="1">
                <a:defRPr/>
              </a:pPr>
              <a:r>
                <a:rPr lang="en-US" altLang="ja-JP" sz="1200" dirty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itchFamily="50" charset="-128"/>
                </a:rPr>
                <a:t>Late timing</a:t>
              </a:r>
              <a:endParaRPr lang="ja-JP" altLang="en-US" sz="1200" dirty="0">
                <a:solidFill>
                  <a:srgbClr val="FF0000"/>
                </a:solidFill>
                <a:latin typeface="Arial Black" panose="020B0A04020102020204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27" name="Picture 1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9016" y="3261519"/>
            <a:ext cx="5605462" cy="194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AutoShape 110"/>
          <p:cNvSpPr>
            <a:spLocks noChangeArrowheads="1"/>
          </p:cNvSpPr>
          <p:nvPr/>
        </p:nvSpPr>
        <p:spPr bwMode="auto">
          <a:xfrm>
            <a:off x="9141748" y="4383882"/>
            <a:ext cx="1162844" cy="477838"/>
          </a:xfrm>
          <a:prstGeom prst="wedgeRoundRectCallout">
            <a:avLst>
              <a:gd name="adj1" fmla="val 39426"/>
              <a:gd name="adj2" fmla="val 73162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>
            <a:lvl1pPr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Ketika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menekan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pedal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sedikit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untuk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berkendara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secara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lambat</a:t>
            </a:r>
            <a:endParaRPr lang="ja-JP" altLang="en-US" sz="800" dirty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29" name="AutoShape 111"/>
          <p:cNvSpPr>
            <a:spLocks noChangeArrowheads="1"/>
          </p:cNvSpPr>
          <p:nvPr/>
        </p:nvSpPr>
        <p:spPr bwMode="auto">
          <a:xfrm>
            <a:off x="6545391" y="4383881"/>
            <a:ext cx="1162050" cy="477838"/>
          </a:xfrm>
          <a:prstGeom prst="wedgeRoundRectCallout">
            <a:avLst>
              <a:gd name="adj1" fmla="val 63731"/>
              <a:gd name="adj2" fmla="val 34856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>
            <a:lvl1pPr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Ketika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menekan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pedal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sepanjang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jalan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untuk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menaiki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tanjakan</a:t>
            </a:r>
            <a:endParaRPr lang="ja-JP" altLang="en-US" sz="800" dirty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30" name="AutoShape 114"/>
          <p:cNvSpPr>
            <a:spLocks noChangeArrowheads="1"/>
          </p:cNvSpPr>
          <p:nvPr/>
        </p:nvSpPr>
        <p:spPr bwMode="auto">
          <a:xfrm>
            <a:off x="9356854" y="3631406"/>
            <a:ext cx="1260474" cy="409575"/>
          </a:xfrm>
          <a:prstGeom prst="wedgeRoundRectCallout">
            <a:avLst>
              <a:gd name="adj1" fmla="val -38106"/>
              <a:gd name="adj2" fmla="val 59926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>
            <a:lvl1pPr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Ketika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menekan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pedal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sedikit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seperti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ketika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macet</a:t>
            </a:r>
            <a:endParaRPr lang="ja-JP" altLang="en-US" sz="800" dirty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31" name="AutoShape 115"/>
          <p:cNvSpPr>
            <a:spLocks noChangeArrowheads="1"/>
          </p:cNvSpPr>
          <p:nvPr/>
        </p:nvSpPr>
        <p:spPr bwMode="auto">
          <a:xfrm>
            <a:off x="7161341" y="2651035"/>
            <a:ext cx="1025525" cy="569209"/>
          </a:xfrm>
          <a:prstGeom prst="wedgeRoundRectCallout">
            <a:avLst>
              <a:gd name="adj1" fmla="val -38106"/>
              <a:gd name="adj2" fmla="val 59926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>
            <a:lvl1pPr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Ketika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menekan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pedal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terlalu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banyak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untuk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mempercepat</a:t>
            </a:r>
            <a:endParaRPr lang="ja-JP" altLang="en-US" sz="800" dirty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32" name="AutoShape 163"/>
          <p:cNvSpPr>
            <a:spLocks noChangeArrowheads="1"/>
          </p:cNvSpPr>
          <p:nvPr/>
        </p:nvSpPr>
        <p:spPr bwMode="auto">
          <a:xfrm>
            <a:off x="8763365" y="2651035"/>
            <a:ext cx="1028463" cy="569209"/>
          </a:xfrm>
          <a:prstGeom prst="wedgeRoundRectCallout">
            <a:avLst>
              <a:gd name="adj1" fmla="val -38106"/>
              <a:gd name="adj2" fmla="val 56889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lIns="18000" rIns="18000" anchor="ctr"/>
          <a:lstStyle>
            <a:lvl1pPr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Ketika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tekanan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pedal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tetap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konstan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(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kecepatan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 </a:t>
            </a:r>
            <a:r>
              <a:rPr lang="en-US" altLang="ja-JP" sz="800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sama</a:t>
            </a: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)</a:t>
            </a:r>
            <a:endParaRPr lang="ja-JP" altLang="en-US" sz="800" dirty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33" name="Text Box 207"/>
          <p:cNvSpPr txBox="1">
            <a:spLocks noChangeArrowheads="1"/>
          </p:cNvSpPr>
          <p:nvPr/>
        </p:nvSpPr>
        <p:spPr bwMode="auto">
          <a:xfrm rot="-1072061">
            <a:off x="6613653" y="2883694"/>
            <a:ext cx="682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74788"/>
            <a:r>
              <a:rPr lang="en-US" altLang="ja-JP" sz="1200" dirty="0">
                <a:solidFill>
                  <a:schemeClr val="accent5"/>
                </a:solidFill>
                <a:latin typeface="Arial Black" pitchFamily="34" charset="0"/>
                <a:ea typeface="ＭＳ Ｐゴシック" charset="-128"/>
              </a:rPr>
              <a:t>Early</a:t>
            </a:r>
            <a:endParaRPr lang="ja-JP" altLang="en-US" sz="1200" dirty="0">
              <a:solidFill>
                <a:schemeClr val="accent5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34" name="AutoShape 208"/>
          <p:cNvSpPr>
            <a:spLocks noChangeArrowheads="1"/>
          </p:cNvSpPr>
          <p:nvPr/>
        </p:nvSpPr>
        <p:spPr bwMode="auto">
          <a:xfrm>
            <a:off x="10064878" y="5620544"/>
            <a:ext cx="1503363" cy="409575"/>
          </a:xfrm>
          <a:prstGeom prst="wedgeRoundRectCallout">
            <a:avLst>
              <a:gd name="adj1" fmla="val -41884"/>
              <a:gd name="adj2" fmla="val 59926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>
            <a:lvl1pPr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defTabSz="1474788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defTabSz="1474788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Accelerator pedal operation </a:t>
            </a:r>
            <a:endParaRPr lang="en-US" altLang="ja-JP" sz="800" dirty="0" smtClean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(</a:t>
            </a:r>
            <a:r>
              <a:rPr lang="en-US" altLang="ja-JP" sz="800" dirty="0">
                <a:solidFill>
                  <a:schemeClr val="bg1"/>
                </a:solidFill>
                <a:latin typeface="+mj-lt"/>
                <a:ea typeface="ＭＳ Ｐゴシック" pitchFamily="50" charset="-128"/>
                <a:cs typeface="Tahoma" pitchFamily="34" charset="0"/>
              </a:rPr>
              <a:t>amount of power desired)</a:t>
            </a:r>
            <a:endParaRPr lang="ja-JP" altLang="en-US" sz="800" dirty="0">
              <a:solidFill>
                <a:schemeClr val="bg1"/>
              </a:solidFill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35" name="Text Box 209"/>
          <p:cNvSpPr txBox="1">
            <a:spLocks noChangeArrowheads="1"/>
          </p:cNvSpPr>
          <p:nvPr/>
        </p:nvSpPr>
        <p:spPr bwMode="auto">
          <a:xfrm>
            <a:off x="9961691" y="5364956"/>
            <a:ext cx="2117725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Malgun Gothic" pitchFamily="34" charset="-127"/>
              </a:defRPr>
            </a:lvl9pPr>
          </a:lstStyle>
          <a:p>
            <a:pPr eaLnBrk="1" hangingPunct="1">
              <a:defRPr/>
            </a:pPr>
            <a:r>
              <a:rPr lang="en-US" altLang="ja-JP" sz="1200" dirty="0">
                <a:solidFill>
                  <a:schemeClr val="accent5"/>
                </a:solidFill>
                <a:latin typeface="Arial Black" panose="020B0A04020102020204" pitchFamily="34" charset="0"/>
                <a:ea typeface="ＭＳ Ｐゴシック" pitchFamily="50" charset="-128"/>
                <a:cs typeface="+mn-cs"/>
              </a:rPr>
              <a:t>Early/Late: </a:t>
            </a:r>
            <a:r>
              <a:rPr lang="en-US" altLang="ja-JP" sz="900" dirty="0">
                <a:latin typeface="+mj-lt"/>
                <a:ea typeface="ＭＳ Ｐゴシック" pitchFamily="50" charset="-128"/>
                <a:cs typeface="Tahoma" pitchFamily="34" charset="0"/>
              </a:rPr>
              <a:t>Valve timing</a:t>
            </a:r>
            <a:endParaRPr lang="ja-JP" altLang="en-US" sz="900" dirty="0">
              <a:latin typeface="+mj-lt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36" name="Text Box 207"/>
          <p:cNvSpPr txBox="1">
            <a:spLocks noChangeArrowheads="1"/>
          </p:cNvSpPr>
          <p:nvPr/>
        </p:nvSpPr>
        <p:spPr bwMode="auto">
          <a:xfrm rot="1072061" flipH="1">
            <a:off x="8296078" y="2902581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74788"/>
            <a:r>
              <a:rPr lang="en-US" altLang="ja-JP" sz="1200" dirty="0">
                <a:solidFill>
                  <a:schemeClr val="accent5"/>
                </a:solidFill>
                <a:latin typeface="Arial Black" pitchFamily="34" charset="0"/>
                <a:ea typeface="ＭＳ Ｐゴシック" charset="-128"/>
              </a:rPr>
              <a:t>Late</a:t>
            </a:r>
            <a:endParaRPr lang="ja-JP" altLang="en-US" sz="1200" dirty="0">
              <a:solidFill>
                <a:schemeClr val="accent5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37" name="Text Box 207"/>
          <p:cNvSpPr txBox="1">
            <a:spLocks noChangeArrowheads="1"/>
          </p:cNvSpPr>
          <p:nvPr/>
        </p:nvSpPr>
        <p:spPr bwMode="auto">
          <a:xfrm rot="1072061" flipH="1">
            <a:off x="8831391" y="3802856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74788"/>
            <a:r>
              <a:rPr lang="en-US" altLang="ja-JP" sz="1200">
                <a:solidFill>
                  <a:schemeClr val="accent5"/>
                </a:solidFill>
                <a:latin typeface="Arial Black" pitchFamily="34" charset="0"/>
                <a:ea typeface="ＭＳ Ｐゴシック" charset="-128"/>
              </a:rPr>
              <a:t>Late</a:t>
            </a:r>
            <a:endParaRPr lang="ja-JP" altLang="en-US" sz="1200">
              <a:solidFill>
                <a:schemeClr val="accent5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38" name="Text Box 207"/>
          <p:cNvSpPr txBox="1">
            <a:spLocks noChangeArrowheads="1"/>
          </p:cNvSpPr>
          <p:nvPr/>
        </p:nvSpPr>
        <p:spPr bwMode="auto">
          <a:xfrm rot="-1072061">
            <a:off x="7772528" y="4428331"/>
            <a:ext cx="681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chemeClr val="accent5"/>
                </a:solidFill>
                <a:latin typeface="Arial Black" pitchFamily="34" charset="0"/>
                <a:ea typeface="ＭＳ Ｐゴシック" charset="-128"/>
              </a:rPr>
              <a:t>Early</a:t>
            </a:r>
            <a:endParaRPr lang="ja-JP" altLang="en-US" sz="1200">
              <a:solidFill>
                <a:schemeClr val="accent5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39" name="Text Box 207"/>
          <p:cNvSpPr txBox="1">
            <a:spLocks noChangeArrowheads="1"/>
          </p:cNvSpPr>
          <p:nvPr/>
        </p:nvSpPr>
        <p:spPr bwMode="auto">
          <a:xfrm rot="1072061" flipH="1">
            <a:off x="10276016" y="4652169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74788"/>
            <a:r>
              <a:rPr lang="en-US" altLang="ja-JP" sz="1200">
                <a:solidFill>
                  <a:schemeClr val="accent5"/>
                </a:solidFill>
                <a:latin typeface="Arial Black" pitchFamily="34" charset="0"/>
                <a:ea typeface="ＭＳ Ｐゴシック" charset="-128"/>
              </a:rPr>
              <a:t>Late</a:t>
            </a:r>
            <a:endParaRPr lang="ja-JP" altLang="en-US" sz="1200">
              <a:solidFill>
                <a:schemeClr val="accent5"/>
              </a:solidFill>
              <a:latin typeface="Arial Black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8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 Valve Timing-intelligent </a:t>
            </a:r>
            <a:r>
              <a:rPr lang="en-US" dirty="0"/>
              <a:t>(VVT-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reeform 3"/>
          <p:cNvSpPr>
            <a:spLocks/>
          </p:cNvSpPr>
          <p:nvPr/>
        </p:nvSpPr>
        <p:spPr bwMode="gray">
          <a:xfrm>
            <a:off x="2046506" y="3833893"/>
            <a:ext cx="2800350" cy="164644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>
            <a:off x="5262954" y="3686255"/>
            <a:ext cx="433388" cy="179408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 flipH="1">
            <a:off x="5963727" y="3975180"/>
            <a:ext cx="2113473" cy="1505158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33192" y="2219540"/>
            <a:ext cx="3136778" cy="1776637"/>
          </a:xfrm>
          <a:prstGeom prst="roundRect">
            <a:avLst>
              <a:gd name="adj" fmla="val 11921"/>
            </a:avLst>
          </a:prstGeom>
          <a:gradFill rotWithShape="1">
            <a:gsLst>
              <a:gs pos="100000">
                <a:srgbClr val="6D7C19"/>
              </a:gs>
              <a:gs pos="0">
                <a:schemeClr val="accent3">
                  <a:lumMod val="75000"/>
                </a:schemeClr>
              </a:gs>
              <a:gs pos="100000">
                <a:srgbClr val="96AD23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12554" y="2472023"/>
            <a:ext cx="3164613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0695D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Selama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suhu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rendah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kecepatan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rendah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dengan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beban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ringan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atau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selama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beban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ringan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gray">
          <a:xfrm>
            <a:off x="3316055" y="2219541"/>
            <a:ext cx="3123931" cy="177663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3973B9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6588178" y="2219541"/>
            <a:ext cx="2020951" cy="175563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10000"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gray">
          <a:xfrm>
            <a:off x="3410304" y="2489621"/>
            <a:ext cx="3053274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0695D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Selama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beban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sedang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atau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selama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kecepatan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rendah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dan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sedang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dengan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beban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berat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6618341" y="2527193"/>
            <a:ext cx="1990788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0695D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Selama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kecepatan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tinggi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dengan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beban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" charset="0"/>
              </a:rPr>
              <a:t>berat</a:t>
            </a:r>
            <a:r>
              <a:rPr lang="en-US" alt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6" name="AutoShape 19">
            <a:hlinkClick r:id="rId2" action="ppaction://hlinkfile"/>
          </p:cNvPr>
          <p:cNvSpPr>
            <a:spLocks noChangeArrowheads="1"/>
          </p:cNvSpPr>
          <p:nvPr/>
        </p:nvSpPr>
        <p:spPr bwMode="ltGray">
          <a:xfrm>
            <a:off x="3264251" y="5480338"/>
            <a:ext cx="4543103" cy="65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</a:t>
            </a:r>
            <a:r>
              <a:rPr lang="en-US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Valve Timing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11462" b="3315"/>
          <a:stretch/>
        </p:blipFill>
        <p:spPr bwMode="auto">
          <a:xfrm>
            <a:off x="8696213" y="2219541"/>
            <a:ext cx="349794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 Valve Timing-intelligent </a:t>
            </a:r>
            <a:r>
              <a:rPr lang="en-US" dirty="0"/>
              <a:t>(VVT-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2131115"/>
            <a:ext cx="3821006" cy="455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4">
            <a:hlinkClick r:id="rId3" action="ppaction://hlinkfile"/>
          </p:cNvPr>
          <p:cNvSpPr>
            <a:spLocks noChangeArrowheads="1"/>
          </p:cNvSpPr>
          <p:nvPr/>
        </p:nvSpPr>
        <p:spPr bwMode="ltGray">
          <a:xfrm rot="10800000">
            <a:off x="1032839" y="3984488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313066" y="3947975"/>
            <a:ext cx="3417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Katup</a:t>
            </a:r>
            <a:r>
              <a:rPr lang="en-US" sz="20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kontrol</a:t>
            </a:r>
            <a:r>
              <a:rPr lang="en-US" sz="20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camshaft timing oil</a:t>
            </a:r>
          </a:p>
        </p:txBody>
      </p:sp>
      <p:sp>
        <p:nvSpPr>
          <p:cNvPr id="44" name="Oval 39"/>
          <p:cNvSpPr>
            <a:spLocks noChangeArrowheads="1"/>
          </p:cNvSpPr>
          <p:nvPr/>
        </p:nvSpPr>
        <p:spPr bwMode="gray">
          <a:xfrm>
            <a:off x="542301" y="3946185"/>
            <a:ext cx="769938" cy="7637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FF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pic>
        <p:nvPicPr>
          <p:cNvPr id="45" name="Picture 40" descr="cir_lighteffect0"/>
          <p:cNvPicPr>
            <a:picLocks noChangeAspect="1" noChangeArrowheads="1"/>
          </p:cNvPicPr>
          <p:nvPr/>
        </p:nvPicPr>
        <p:blipFill>
          <a:blip r:embed="rId4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1624" y="3943213"/>
            <a:ext cx="719402" cy="5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">
            <a:hlinkClick r:id="rId3" action="ppaction://hlinkfile"/>
          </p:cNvPr>
          <p:cNvSpPr>
            <a:spLocks noChangeArrowheads="1"/>
          </p:cNvSpPr>
          <p:nvPr/>
        </p:nvSpPr>
        <p:spPr bwMode="ltGray">
          <a:xfrm rot="10800000">
            <a:off x="1026215" y="3003842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306442" y="3126353"/>
            <a:ext cx="3417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080808"/>
                </a:solidFill>
                <a:latin typeface="+mn-lt"/>
                <a:cs typeface="Calibri" pitchFamily="34" charset="0"/>
              </a:rPr>
              <a:t>Pengatur</a:t>
            </a:r>
            <a:r>
              <a:rPr lang="en-US" sz="2000" b="1" dirty="0" smtClean="0">
                <a:solidFill>
                  <a:srgbClr val="080808"/>
                </a:solidFill>
                <a:latin typeface="+mn-lt"/>
                <a:cs typeface="Calibri" pitchFamily="34" charset="0"/>
              </a:rPr>
              <a:t> VVT-</a:t>
            </a:r>
            <a:r>
              <a:rPr lang="en-US" sz="2000" b="1" dirty="0" err="1" smtClean="0">
                <a:solidFill>
                  <a:srgbClr val="080808"/>
                </a:solidFill>
                <a:latin typeface="+mn-lt"/>
                <a:cs typeface="Calibri" pitchFamily="34" charset="0"/>
              </a:rPr>
              <a:t>i</a:t>
            </a:r>
            <a:endParaRPr lang="en-US" sz="2000" b="1" dirty="0">
              <a:solidFill>
                <a:srgbClr val="080808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9" name="Oval 39"/>
          <p:cNvSpPr>
            <a:spLocks noChangeArrowheads="1"/>
          </p:cNvSpPr>
          <p:nvPr/>
        </p:nvSpPr>
        <p:spPr bwMode="gray">
          <a:xfrm>
            <a:off x="535677" y="2965539"/>
            <a:ext cx="769938" cy="7637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 algn="ctr">
            <a:solidFill>
              <a:srgbClr val="F8F8F8">
                <a:alpha val="70195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 dirty="0" smtClean="0">
                <a:solidFill>
                  <a:srgbClr val="FFFFFF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altLang="en-US" sz="2000" b="1" dirty="0">
              <a:solidFill>
                <a:srgbClr val="FFFFFF"/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50" name="Picture 40" descr="cir_lighteffect0"/>
          <p:cNvPicPr>
            <a:picLocks noChangeAspect="1" noChangeArrowheads="1"/>
          </p:cNvPicPr>
          <p:nvPr/>
        </p:nvPicPr>
        <p:blipFill>
          <a:blip r:embed="rId4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5000" y="2962567"/>
            <a:ext cx="719402" cy="5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52" name="Rounded Rectangle 51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89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KONSTRUKSI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07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2651035"/>
            <a:ext cx="6402504" cy="283536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1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 Valve Timing-intelligent </a:t>
            </a:r>
            <a:r>
              <a:rPr lang="en-US" dirty="0"/>
              <a:t>(VVT-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52" name="Rounded Rectangle 51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89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CARA KERJA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32" name="Picture 2" descr="C:\Users\tunggul.prabowo\Pictures\imagesCABBY9X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58" y="310240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3354138" y="4026251"/>
            <a:ext cx="2296823" cy="725777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Maju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(Advanced)</a:t>
            </a:r>
            <a:endParaRPr lang="en-US" sz="2400" b="1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78621" y="4026251"/>
            <a:ext cx="2296823" cy="725777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Mundur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(Retarded)</a:t>
            </a:r>
            <a:endParaRPr lang="en-US" sz="2400" b="1" dirty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37" name="Picture 2" descr="C:\Users\tunggul.prabowo\Pictures\imagesCABBY9X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21" y="310240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7358631" y="4026250"/>
            <a:ext cx="2296823" cy="725777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Tahan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(Hold)</a:t>
            </a:r>
            <a:endParaRPr lang="en-US" sz="2400" b="1" dirty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3" name="Rectangle 2">
            <a:hlinkClick r:id="rId6" action="ppaction://hlinkfile"/>
          </p:cNvPr>
          <p:cNvSpPr/>
          <p:nvPr/>
        </p:nvSpPr>
        <p:spPr>
          <a:xfrm>
            <a:off x="5131708" y="5743233"/>
            <a:ext cx="2539888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1648</TotalTime>
  <Words>299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Berlin</vt:lpstr>
      <vt:lpstr>Variable Valve Timing-intelligent (VVT-i)</vt:lpstr>
      <vt:lpstr>Variable Valve Timing-intelligent (VVT-i)</vt:lpstr>
      <vt:lpstr>Variable Valve Timing-intelligent (VVT-i)</vt:lpstr>
      <vt:lpstr>Variable Valve Timing-intelligent (VVT-i)</vt:lpstr>
      <vt:lpstr>Variable Valve Timing-intelligent (VVT-i)</vt:lpstr>
      <vt:lpstr>Variable Valve Timing-intelligent (VVT-i)</vt:lpstr>
      <vt:lpstr>Variable Valve Timing-intelligent (VVT-i)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22</cp:revision>
  <dcterms:created xsi:type="dcterms:W3CDTF">2014-11-01T07:00:44Z</dcterms:created>
  <dcterms:modified xsi:type="dcterms:W3CDTF">2014-11-10T21:51:21Z</dcterms:modified>
</cp:coreProperties>
</file>