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7" r:id="rId3"/>
    <p:sldId id="291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7" r:id="rId17"/>
    <p:sldId id="308" r:id="rId18"/>
    <p:sldId id="309" r:id="rId19"/>
    <p:sldId id="310" r:id="rId20"/>
    <p:sldId id="312" r:id="rId21"/>
    <p:sldId id="314" r:id="rId22"/>
    <p:sldId id="289" r:id="rId23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8080"/>
    <a:srgbClr val="FFFFFF"/>
    <a:srgbClr val="993366"/>
    <a:srgbClr val="000000"/>
    <a:srgbClr val="CCCCFF"/>
    <a:srgbClr val="CC99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523" autoAdjust="0"/>
  </p:normalViewPr>
  <p:slideViewPr>
    <p:cSldViewPr snapToGrid="0" showGuides="1">
      <p:cViewPr varScale="1"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>
        <p:scale>
          <a:sx n="100" d="100"/>
          <a:sy n="100" d="100"/>
        </p:scale>
        <p:origin x="-162" y="792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D1260B25-ECB1-466F-A3D3-34E48C2E68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63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414FFBB8-B22F-45E1-8D9A-17C5A936EF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81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95E421D5-4153-447A-A259-324A0EF1ECD7}" type="slidenum">
              <a:rPr lang="en-US" smtClean="0">
                <a:latin typeface="Arial" charset="0"/>
              </a:rPr>
              <a:pPr eaLnBrk="1" hangingPunct="1"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5127"/>
          </a:xfrm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F6224DA4-8A6C-44F4-A442-20C1CD789FE1}" type="slidenum">
              <a:rPr lang="en-US" smtClean="0">
                <a:latin typeface="Arial" charset="0"/>
              </a:rPr>
              <a:pPr eaLnBrk="1" hangingPunct="1"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Berikut adalah 7 Langkah Membuka Presentasi</a:t>
            </a:r>
          </a:p>
          <a:p>
            <a:pPr eaLnBrk="1" hangingPunct="1"/>
            <a:r>
              <a:rPr lang="en-US" smtClean="0"/>
              <a:t>Selalu mulai presentasi Anda dengan Antusiasme. Ingat bahwa Antusiasme itu menular,,,</a:t>
            </a:r>
          </a:p>
          <a:p>
            <a:pPr eaLnBrk="1" hangingPunct="1"/>
            <a:r>
              <a:rPr lang="en-US" smtClean="0"/>
              <a:t>Anda sebagai seorang Trainer akan dinilai berdasarkan Kesan Pertama Anda,,</a:t>
            </a:r>
          </a:p>
          <a:p>
            <a:pPr eaLnBrk="1" hangingPunct="1"/>
            <a:r>
              <a:rPr lang="en-US" smtClean="0"/>
              <a:t>Jika Anda terlihat antusias, maka peserta training akan antusias,,</a:t>
            </a:r>
          </a:p>
          <a:p>
            <a:pPr eaLnBrk="1" hangingPunct="1"/>
            <a:r>
              <a:rPr lang="en-US" smtClean="0"/>
              <a:t>Hal yang sebaliknya juga berlaku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77B3AF2D-EFD2-4664-8B14-2E7E16D748F5}" type="slidenum">
              <a:rPr lang="en-US" smtClean="0">
                <a:latin typeface="Arial" charset="0"/>
              </a:rPr>
              <a:pPr eaLnBrk="1" hangingPunct="1"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F64BAC91-DDEA-436C-AE38-6ED524AF1CFE}" type="slidenum">
              <a:rPr lang="en-US" smtClean="0">
                <a:latin typeface="Arial" charset="0"/>
              </a:rPr>
              <a:pPr eaLnBrk="1" hangingPunct="1"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52016" y="9378824"/>
            <a:ext cx="2944086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10" tIns="45305" rIns="90610" bIns="45305" anchor="b"/>
          <a:lstStyle>
            <a:lvl1pPr defTabSz="906463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r" eaLnBrk="1" hangingPunct="1"/>
            <a:fld id="{57A2B5BC-FBA8-4A11-865B-B0839639A9FE}" type="slidenum">
              <a:rPr kumimoji="1" lang="en-US" altLang="ja-JP" sz="1200">
                <a:latin typeface="Arial" charset="0"/>
              </a:rPr>
              <a:pPr algn="r" eaLnBrk="1" hangingPunct="1"/>
              <a:t>5</a:t>
            </a:fld>
            <a:endParaRPr kumimoji="1" lang="en-US" altLang="ja-JP" sz="1200">
              <a:latin typeface="Arial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8388" y="585788"/>
            <a:ext cx="4608512" cy="3457575"/>
          </a:xfrm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841" y="4234271"/>
            <a:ext cx="5538846" cy="4913125"/>
          </a:xfrm>
          <a:noFill/>
        </p:spPr>
        <p:txBody>
          <a:bodyPr lIns="90610" tIns="45305" rIns="90610" bIns="45305"/>
          <a:lstStyle/>
          <a:p>
            <a:pPr marL="228600" indent="-228600" eaLnBrk="1" hangingPunct="1">
              <a:spcBef>
                <a:spcPct val="50000"/>
              </a:spcBef>
            </a:pPr>
            <a:r>
              <a:rPr lang="id-ID" altLang="ja-JP" sz="1400" noProof="1" smtClean="0">
                <a:ea typeface="MS UI Gothic" pitchFamily="34" charset="-128"/>
              </a:rPr>
              <a:t>Marilah kita lihat bagaimana komunikasi non-verbal dilakukan melalui tubuh dan perasaan kita.</a:t>
            </a:r>
          </a:p>
          <a:p>
            <a:pPr marL="228600" indent="-228600" eaLnBrk="1" hangingPunct="1">
              <a:spcBef>
                <a:spcPct val="50000"/>
              </a:spcBef>
              <a:buFontTx/>
              <a:buChar char="•"/>
            </a:pPr>
            <a:r>
              <a:rPr lang="id-ID" altLang="ja-JP" sz="1400" noProof="1" smtClean="0">
                <a:ea typeface="MS UI Gothic" pitchFamily="34" charset="-128"/>
              </a:rPr>
              <a:t>Selama komunikasi emosional, apa yang sebenarnya kita ucapkan / katakan hanya 7% dari apa yang dikomunikasikan secara keseluruhan.</a:t>
            </a:r>
          </a:p>
          <a:p>
            <a:pPr marL="228600" indent="-228600" eaLnBrk="1" hangingPunct="1">
              <a:spcBef>
                <a:spcPct val="50000"/>
              </a:spcBef>
              <a:buFontTx/>
              <a:buChar char="•"/>
            </a:pPr>
            <a:r>
              <a:rPr lang="id-ID" altLang="ja-JP" sz="1400" noProof="1" smtClean="0">
                <a:ea typeface="MS UI Gothic" pitchFamily="34" charset="-128"/>
              </a:rPr>
              <a:t>Kita menyerap 93% melalui mata dan telinga kita.</a:t>
            </a:r>
          </a:p>
          <a:p>
            <a:pPr marL="228600" indent="-228600" eaLnBrk="1" hangingPunct="1"/>
            <a:endParaRPr lang="id-ID" altLang="en-US" sz="1400" noProof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6AB687D5-D415-4FDC-B7CC-0C83E446EB9C}" type="slidenum">
              <a:rPr lang="en-US" smtClean="0">
                <a:latin typeface="Arial" charset="0"/>
              </a:rPr>
              <a:pPr eaLnBrk="1" hangingPunct="1"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964EFE89-F671-4F36-82AC-AF00DA424D6E}" type="slidenum">
              <a:rPr lang="en-US" smtClean="0">
                <a:latin typeface="Arial" charset="0"/>
              </a:rPr>
              <a:pPr eaLnBrk="1" hangingPunct="1"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eaLnBrk="1" hangingPunct="1"/>
            <a:fld id="{0B24F169-B99B-455E-95CA-33D0EBDFFAB9}" type="slidenum">
              <a:rPr lang="en-US" smtClean="0">
                <a:latin typeface="Arial" charset="0"/>
              </a:rPr>
              <a:pPr eaLnBrk="1" hangingPunct="1"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1835704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379437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3599854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68276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95400"/>
            <a:ext cx="76962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286000"/>
            <a:ext cx="3771900" cy="396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286000"/>
            <a:ext cx="3771900" cy="396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3246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246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7AF79-5C3B-41B2-A761-B2AA327D1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1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6635750" y="69910"/>
            <a:ext cx="21002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id-ID" sz="2000" dirty="0" smtClean="0">
                <a:solidFill>
                  <a:srgbClr val="008080"/>
                </a:solidFill>
                <a:latin typeface="Berlin Sans FB" pitchFamily="34" charset="0"/>
              </a:rPr>
              <a:t>Presentation Skills</a:t>
            </a:r>
            <a:endParaRPr lang="en-US" sz="2000" dirty="0">
              <a:solidFill>
                <a:srgbClr val="00808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6057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264182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265170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986600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4563172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7968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45900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69586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background4"/>
          <p:cNvPicPr>
            <a:picLocks noChangeAspect="1" noChangeArrowheads="1"/>
          </p:cNvPicPr>
          <p:nvPr/>
        </p:nvPicPr>
        <p:blipFill>
          <a:blip r:embed="rId1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191"/>
            <a:ext cx="9144000" cy="53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7331" name="Object 3"/>
          <p:cNvGraphicFramePr>
            <a:graphicFrameLocks noChangeAspect="1"/>
          </p:cNvGraphicFramePr>
          <p:nvPr/>
        </p:nvGraphicFramePr>
        <p:xfrm>
          <a:off x="0" y="0"/>
          <a:ext cx="9144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8" name="Photo Editor Photo" r:id="rId17" imgW="7430537" imgH="619211" progId="MSPhotoEd.3">
                  <p:embed/>
                </p:oleObj>
              </mc:Choice>
              <mc:Fallback>
                <p:oleObj name="Photo Editor Photo" r:id="rId17" imgW="7430537" imgH="619211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2" name="Line 4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pic>
        <p:nvPicPr>
          <p:cNvPr id="227333" name="Picture 5" descr="logo toyota samping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752600" cy="3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5" name="Line 7"/>
          <p:cNvSpPr>
            <a:spLocks noChangeShapeType="1"/>
          </p:cNvSpPr>
          <p:nvPr/>
        </p:nvSpPr>
        <p:spPr bwMode="auto">
          <a:xfrm>
            <a:off x="2057400" y="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" name="TextBox 1"/>
          <p:cNvSpPr txBox="1"/>
          <p:nvPr userDrawn="1"/>
        </p:nvSpPr>
        <p:spPr>
          <a:xfrm>
            <a:off x="168816" y="6371187"/>
            <a:ext cx="3111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000" b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PT. TOYOTA – ASTRA MOTOR</a:t>
            </a:r>
          </a:p>
          <a:p>
            <a:r>
              <a:rPr lang="id-ID" sz="1000" b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Toyota</a:t>
            </a:r>
            <a:r>
              <a:rPr lang="id-ID" sz="1000" b="0" baseline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Training Center Division – Training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b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b="1">
          <a:solidFill>
            <a:srgbClr val="0000FF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b="1">
          <a:solidFill>
            <a:srgbClr val="0000FF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rgbClr val="0000FF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0000FF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0000FF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0000FF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0000FF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0000FF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274638" y="1232389"/>
            <a:ext cx="8685212" cy="914400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77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id-ID" sz="5400" dirty="0" smtClean="0">
                <a:solidFill>
                  <a:srgbClr val="008080"/>
                </a:solidFill>
                <a:latin typeface="Berlin Sans FB Demi" pitchFamily="34" charset="0"/>
              </a:rPr>
              <a:t>Presentation Skills</a:t>
            </a:r>
            <a:endParaRPr lang="en-US" sz="54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  <p:pic>
        <p:nvPicPr>
          <p:cNvPr id="4" name="Picture 10" descr="j019836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454400"/>
            <a:ext cx="251936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j023164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3468688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j023303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3421063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j023164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3425825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4025" y="1992313"/>
            <a:ext cx="8283575" cy="3597275"/>
          </a:xfrm>
          <a:noFill/>
          <a:ln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25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Memandang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ke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arah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langit</a:t>
            </a:r>
            <a:endParaRPr lang="en-US" sz="2400" dirty="0" smtClean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Menutup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mulut</a:t>
            </a:r>
            <a:endParaRPr lang="en-US" sz="2400" dirty="0" smtClean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Sikap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tegang</a:t>
            </a:r>
            <a:endParaRPr lang="en-US" sz="2400" dirty="0" smtClean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Bergerak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tidak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karuan</a:t>
            </a:r>
            <a:endParaRPr lang="en-US" sz="2400" dirty="0" smtClean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Menghembuskan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nafas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sangat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cepat</a:t>
            </a:r>
            <a:endParaRPr lang="en-US" sz="2400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12292" name="Picture 6" descr="anxious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03" y="2457871"/>
            <a:ext cx="264318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1096" y="898758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00B0F0"/>
            </a:extrusionClr>
          </a:sp3d>
        </p:spPr>
        <p:txBody>
          <a:bodyPr anchor="ctr"/>
          <a:lstStyle/>
          <a:p>
            <a:pPr algn="ctr" eaLnBrk="1" hangingPunct="1"/>
            <a:r>
              <a:rPr lang="id-ID" sz="4400" dirty="0" smtClean="0">
                <a:solidFill>
                  <a:srgbClr val="008080"/>
                </a:solidFill>
                <a:latin typeface="Berlin Sans FB Demi" pitchFamily="34" charset="0"/>
              </a:rPr>
              <a:t>Bahasa Tubuh Negatif</a:t>
            </a:r>
            <a:endParaRPr lang="en-US" sz="44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2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96900" y="1634441"/>
            <a:ext cx="5273675" cy="4419600"/>
          </a:xfrm>
          <a:noFill/>
          <a:ln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1" hangingPunct="1">
              <a:lnSpc>
                <a:spcPct val="125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Anggukan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kepala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perlahan</a:t>
            </a:r>
            <a:endParaRPr lang="en-US" sz="2400" dirty="0" smtClean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Tubuh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condong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ke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arah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 trainee</a:t>
            </a:r>
          </a:p>
          <a:p>
            <a:pPr eaLnBrk="1" hangingPunct="1">
              <a:lnSpc>
                <a:spcPct val="125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Kontak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mata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merata</a:t>
            </a:r>
            <a:endParaRPr lang="en-US" sz="2400" dirty="0" smtClean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Sikap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tubuh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rileks</a:t>
            </a:r>
            <a:endParaRPr lang="en-US" sz="2400" dirty="0" smtClean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Ungkapan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 OK yang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cermat</a:t>
            </a:r>
            <a:endParaRPr lang="en-US" sz="2400" dirty="0" smtClean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Memegang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dokumen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atau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materi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ahoma" pitchFamily="34" charset="0"/>
              </a:rPr>
              <a:t>presentasi</a:t>
            </a:r>
            <a:endParaRPr lang="en-US" sz="2400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13316" name="Picture 6" descr="confident_present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2202480"/>
            <a:ext cx="2908300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1096" y="898758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00B0F0"/>
            </a:extrusionClr>
          </a:sp3d>
        </p:spPr>
        <p:txBody>
          <a:bodyPr anchor="ctr"/>
          <a:lstStyle/>
          <a:p>
            <a:pPr algn="ctr" eaLnBrk="1" hangingPunct="1"/>
            <a:r>
              <a:rPr lang="id-ID" sz="4400" dirty="0" smtClean="0">
                <a:solidFill>
                  <a:srgbClr val="008080"/>
                </a:solidFill>
                <a:latin typeface="Berlin Sans FB Demi" pitchFamily="34" charset="0"/>
              </a:rPr>
              <a:t>Bahasa Tubuh Positif</a:t>
            </a:r>
            <a:endParaRPr lang="en-US" sz="44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8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5089" y="1965325"/>
            <a:ext cx="8277225" cy="3578225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90000"/>
              </a:lnSpc>
              <a:buClr>
                <a:srgbClr val="FFFF00"/>
              </a:buClr>
              <a:buNone/>
            </a:pP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Tujuan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lnSpc>
                <a:spcPct val="125000"/>
              </a:lnSpc>
              <a:buClr>
                <a:srgbClr val="FFFF00"/>
              </a:buClr>
            </a:pP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Memecahkan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kekakuan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suasana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5000"/>
              </a:lnSpc>
              <a:buClr>
                <a:srgbClr val="FFFF00"/>
              </a:buClr>
            </a:pP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Mengakrabkan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hubungan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sesama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peserta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5000"/>
              </a:lnSpc>
              <a:buClr>
                <a:srgbClr val="FFFF00"/>
              </a:buClr>
            </a:pP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Mengakrabkan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hubungan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trainer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peserta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5000"/>
              </a:lnSpc>
              <a:buClr>
                <a:srgbClr val="FFFF00"/>
              </a:buClr>
            </a:pP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Mentransisikan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pembukaan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penjelasan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materi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pelatihan</a:t>
            </a:r>
            <a:endParaRPr lang="id-ID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59754" name="Group 10"/>
          <p:cNvGrpSpPr>
            <a:grpSpLocks/>
          </p:cNvGrpSpPr>
          <p:nvPr/>
        </p:nvGrpSpPr>
        <p:grpSpPr bwMode="auto">
          <a:xfrm>
            <a:off x="6141493" y="4790364"/>
            <a:ext cx="2445295" cy="1595407"/>
            <a:chOff x="3794" y="2849"/>
            <a:chExt cx="1687" cy="1219"/>
          </a:xfrm>
        </p:grpSpPr>
        <p:pic>
          <p:nvPicPr>
            <p:cNvPr id="14341" name="Picture 6" descr="Ice_Spike_Taper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8" y="2912"/>
              <a:ext cx="1578" cy="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2" name="Group 9"/>
            <p:cNvGrpSpPr>
              <a:grpSpLocks/>
            </p:cNvGrpSpPr>
            <p:nvPr/>
          </p:nvGrpSpPr>
          <p:grpSpPr bwMode="auto">
            <a:xfrm>
              <a:off x="3794" y="2849"/>
              <a:ext cx="1687" cy="1219"/>
              <a:chOff x="3794" y="2849"/>
              <a:chExt cx="1687" cy="1219"/>
            </a:xfrm>
          </p:grpSpPr>
          <p:sp>
            <p:nvSpPr>
              <p:cNvPr id="14343" name="Rectangle 7"/>
              <p:cNvSpPr>
                <a:spLocks noChangeArrowheads="1"/>
              </p:cNvSpPr>
              <p:nvPr/>
            </p:nvSpPr>
            <p:spPr bwMode="auto">
              <a:xfrm>
                <a:off x="3794" y="2898"/>
                <a:ext cx="1664" cy="1170"/>
              </a:xfrm>
              <a:prstGeom prst="rect">
                <a:avLst/>
              </a:prstGeom>
              <a:noFill/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4344" name="Rectangle 8"/>
              <p:cNvSpPr>
                <a:spLocks noChangeArrowheads="1"/>
              </p:cNvSpPr>
              <p:nvPr/>
            </p:nvSpPr>
            <p:spPr bwMode="auto">
              <a:xfrm>
                <a:off x="3817" y="2849"/>
                <a:ext cx="1664" cy="1170"/>
              </a:xfrm>
              <a:prstGeom prst="rect">
                <a:avLst/>
              </a:prstGeom>
              <a:noFill/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31096" y="898758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00B0F0"/>
            </a:extrusionClr>
          </a:sp3d>
        </p:spPr>
        <p:txBody>
          <a:bodyPr anchor="ctr"/>
          <a:lstStyle/>
          <a:p>
            <a:pPr algn="ctr" eaLnBrk="1" hangingPunct="1"/>
            <a:r>
              <a:rPr lang="id-ID" sz="4400" dirty="0" smtClean="0">
                <a:solidFill>
                  <a:srgbClr val="008080"/>
                </a:solidFill>
                <a:latin typeface="Berlin Sans FB Demi" pitchFamily="34" charset="0"/>
              </a:rPr>
              <a:t>Ice Breaker</a:t>
            </a:r>
            <a:endParaRPr lang="en-US" sz="44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42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625" y="2087563"/>
            <a:ext cx="8277225" cy="3121025"/>
          </a:xfrm>
          <a:gradFill rotWithShape="1">
            <a:gsLst>
              <a:gs pos="0">
                <a:srgbClr val="00002F"/>
              </a:gs>
              <a:gs pos="50000">
                <a:srgbClr val="000066"/>
              </a:gs>
              <a:gs pos="100000">
                <a:srgbClr val="00002F"/>
              </a:gs>
            </a:gsLst>
            <a:lin ang="5400000" scaled="1"/>
          </a:gradFill>
          <a:ln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Lucida Sans Unicode" pitchFamily="34" charset="0"/>
              </a:rPr>
              <a:t>Ice Breaker </a:t>
            </a:r>
            <a:r>
              <a:rPr lang="en-US" sz="2400" b="1" dirty="0" err="1" smtClean="0">
                <a:solidFill>
                  <a:srgbClr val="FFFF00"/>
                </a:solidFill>
                <a:latin typeface="Lucida Sans Unicode" pitchFamily="34" charset="0"/>
              </a:rPr>
              <a:t>Efektif</a:t>
            </a:r>
            <a:endParaRPr lang="en-US" sz="2400" b="1" dirty="0" smtClean="0">
              <a:solidFill>
                <a:srgbClr val="FFFF00"/>
              </a:solidFill>
              <a:latin typeface="Lucida Sans Unicode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</a:pPr>
            <a:endParaRPr lang="en-US" sz="2400" b="1" dirty="0" smtClean="0">
              <a:solidFill>
                <a:srgbClr val="FFFF00"/>
              </a:solidFill>
              <a:latin typeface="Lucida Sans Unicode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US" sz="2400" dirty="0" err="1" smtClean="0">
                <a:solidFill>
                  <a:srgbClr val="CCCCFF"/>
                </a:solidFill>
                <a:latin typeface="Lucida Sans Unicode" pitchFamily="34" charset="0"/>
              </a:rPr>
              <a:t>Ringkas</a:t>
            </a:r>
            <a:endParaRPr lang="en-US" sz="2400" dirty="0" smtClean="0">
              <a:solidFill>
                <a:srgbClr val="CCCCFF"/>
              </a:solidFill>
              <a:latin typeface="Lucida Sans Unicode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US" sz="2400" dirty="0" err="1" smtClean="0">
                <a:solidFill>
                  <a:srgbClr val="CCCCFF"/>
                </a:solidFill>
                <a:latin typeface="Lucida Sans Unicode" pitchFamily="34" charset="0"/>
              </a:rPr>
              <a:t>Memiliki</a:t>
            </a:r>
            <a:r>
              <a:rPr lang="en-US" sz="2400" dirty="0" smtClean="0">
                <a:solidFill>
                  <a:srgbClr val="CCCCFF"/>
                </a:solidFill>
                <a:latin typeface="Lucida Sans Unicode" pitchFamily="34" charset="0"/>
              </a:rPr>
              <a:t> </a:t>
            </a:r>
            <a:r>
              <a:rPr lang="en-US" sz="2400" dirty="0" err="1" smtClean="0">
                <a:solidFill>
                  <a:srgbClr val="CCCCFF"/>
                </a:solidFill>
                <a:latin typeface="Lucida Sans Unicode" pitchFamily="34" charset="0"/>
              </a:rPr>
              <a:t>unsur</a:t>
            </a:r>
            <a:r>
              <a:rPr lang="en-US" sz="2400" dirty="0" smtClean="0">
                <a:solidFill>
                  <a:srgbClr val="CCCCFF"/>
                </a:solidFill>
                <a:latin typeface="Lucida Sans Unicode" pitchFamily="34" charset="0"/>
              </a:rPr>
              <a:t> humor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US" sz="2400" dirty="0" err="1" smtClean="0">
                <a:solidFill>
                  <a:srgbClr val="CCCCFF"/>
                </a:solidFill>
                <a:latin typeface="Lucida Sans Unicode" pitchFamily="34" charset="0"/>
              </a:rPr>
              <a:t>Spontan</a:t>
            </a:r>
            <a:endParaRPr lang="en-US" sz="2400" dirty="0" smtClean="0">
              <a:solidFill>
                <a:srgbClr val="CCCCFF"/>
              </a:solidFill>
              <a:latin typeface="Lucida Sans Unicode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US" sz="2400" dirty="0" err="1" smtClean="0">
                <a:solidFill>
                  <a:srgbClr val="CCCCFF"/>
                </a:solidFill>
                <a:latin typeface="Lucida Sans Unicode" pitchFamily="34" charset="0"/>
              </a:rPr>
              <a:t>Baru</a:t>
            </a:r>
            <a:r>
              <a:rPr lang="en-US" sz="2400" dirty="0" smtClean="0">
                <a:solidFill>
                  <a:srgbClr val="CCCCFF"/>
                </a:solidFill>
                <a:latin typeface="Lucida Sans Unicode" pitchFamily="34" charset="0"/>
              </a:rPr>
              <a:t> </a:t>
            </a:r>
            <a:r>
              <a:rPr lang="en-US" sz="2400" dirty="0" err="1" smtClean="0">
                <a:solidFill>
                  <a:srgbClr val="CCCCFF"/>
                </a:solidFill>
                <a:latin typeface="Lucida Sans Unicode" pitchFamily="34" charset="0"/>
              </a:rPr>
              <a:t>bagi</a:t>
            </a:r>
            <a:r>
              <a:rPr lang="en-US" sz="2400" dirty="0" smtClean="0">
                <a:solidFill>
                  <a:srgbClr val="CCCCFF"/>
                </a:solidFill>
                <a:latin typeface="Lucida Sans Unicode" pitchFamily="34" charset="0"/>
              </a:rPr>
              <a:t> </a:t>
            </a:r>
            <a:r>
              <a:rPr lang="en-US" sz="2400" dirty="0" err="1" smtClean="0">
                <a:solidFill>
                  <a:srgbClr val="CCCCFF"/>
                </a:solidFill>
                <a:latin typeface="Lucida Sans Unicode" pitchFamily="34" charset="0"/>
              </a:rPr>
              <a:t>peserta</a:t>
            </a:r>
            <a:endParaRPr lang="en-US" sz="2400" dirty="0" smtClean="0">
              <a:solidFill>
                <a:srgbClr val="CCCCFF"/>
              </a:solidFill>
              <a:latin typeface="Lucida Sans Unicode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US" sz="2400" dirty="0" err="1" smtClean="0">
                <a:solidFill>
                  <a:srgbClr val="CCCCFF"/>
                </a:solidFill>
                <a:latin typeface="Lucida Sans Unicode" pitchFamily="34" charset="0"/>
              </a:rPr>
              <a:t>Edukatif</a:t>
            </a:r>
            <a:endParaRPr lang="id-ID" sz="2400" dirty="0" smtClean="0">
              <a:solidFill>
                <a:srgbClr val="CCCCFF"/>
              </a:solidFill>
              <a:latin typeface="Lucida Sans Unicode" pitchFamily="34" charset="0"/>
            </a:endParaRPr>
          </a:p>
        </p:txBody>
      </p:sp>
      <p:grpSp>
        <p:nvGrpSpPr>
          <p:cNvPr id="160774" name="Group 6"/>
          <p:cNvGrpSpPr>
            <a:grpSpLocks/>
          </p:cNvGrpSpPr>
          <p:nvPr/>
        </p:nvGrpSpPr>
        <p:grpSpPr bwMode="auto">
          <a:xfrm>
            <a:off x="5078413" y="2287588"/>
            <a:ext cx="3463925" cy="2703512"/>
            <a:chOff x="3794" y="2849"/>
            <a:chExt cx="1687" cy="1210"/>
          </a:xfrm>
        </p:grpSpPr>
        <p:pic>
          <p:nvPicPr>
            <p:cNvPr id="15365" name="Picture 7" descr="Ice_Spike_Taper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8" y="2912"/>
              <a:ext cx="1578" cy="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6" name="Group 8"/>
            <p:cNvGrpSpPr>
              <a:grpSpLocks/>
            </p:cNvGrpSpPr>
            <p:nvPr/>
          </p:nvGrpSpPr>
          <p:grpSpPr bwMode="auto">
            <a:xfrm>
              <a:off x="3794" y="2849"/>
              <a:ext cx="1687" cy="1210"/>
              <a:chOff x="3794" y="2849"/>
              <a:chExt cx="1687" cy="1210"/>
            </a:xfrm>
          </p:grpSpPr>
          <p:sp>
            <p:nvSpPr>
              <p:cNvPr id="15367" name="Rectangle 9"/>
              <p:cNvSpPr>
                <a:spLocks noChangeArrowheads="1"/>
              </p:cNvSpPr>
              <p:nvPr/>
            </p:nvSpPr>
            <p:spPr bwMode="auto">
              <a:xfrm>
                <a:off x="3794" y="2889"/>
                <a:ext cx="1664" cy="1170"/>
              </a:xfrm>
              <a:prstGeom prst="rect">
                <a:avLst/>
              </a:prstGeom>
              <a:noFill/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5368" name="Rectangle 10"/>
              <p:cNvSpPr>
                <a:spLocks noChangeArrowheads="1"/>
              </p:cNvSpPr>
              <p:nvPr/>
            </p:nvSpPr>
            <p:spPr bwMode="auto">
              <a:xfrm>
                <a:off x="3817" y="2849"/>
                <a:ext cx="1664" cy="1170"/>
              </a:xfrm>
              <a:prstGeom prst="rect">
                <a:avLst/>
              </a:prstGeom>
              <a:noFill/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31096" y="898758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00B0F0"/>
            </a:extrusionClr>
          </a:sp3d>
        </p:spPr>
        <p:txBody>
          <a:bodyPr anchor="ctr"/>
          <a:lstStyle/>
          <a:p>
            <a:pPr algn="ctr" eaLnBrk="1" hangingPunct="1"/>
            <a:r>
              <a:rPr lang="id-ID" sz="4400" dirty="0" smtClean="0">
                <a:solidFill>
                  <a:srgbClr val="008080"/>
                </a:solidFill>
                <a:latin typeface="Berlin Sans FB Demi" pitchFamily="34" charset="0"/>
              </a:rPr>
              <a:t>Ice Breaker</a:t>
            </a:r>
            <a:endParaRPr lang="en-US" sz="44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3"/>
          <p:cNvGrpSpPr>
            <a:grpSpLocks/>
          </p:cNvGrpSpPr>
          <p:nvPr/>
        </p:nvGrpSpPr>
        <p:grpSpPr bwMode="auto">
          <a:xfrm>
            <a:off x="5113338" y="3000375"/>
            <a:ext cx="3311525" cy="2182813"/>
            <a:chOff x="3221" y="1890"/>
            <a:chExt cx="2086" cy="1375"/>
          </a:xfrm>
        </p:grpSpPr>
        <p:sp>
          <p:nvSpPr>
            <p:cNvPr id="16388" name="Freeform 4"/>
            <p:cNvSpPr>
              <a:spLocks/>
            </p:cNvSpPr>
            <p:nvPr/>
          </p:nvSpPr>
          <p:spPr bwMode="auto">
            <a:xfrm>
              <a:off x="3317" y="2715"/>
              <a:ext cx="355" cy="451"/>
            </a:xfrm>
            <a:custGeom>
              <a:avLst/>
              <a:gdLst>
                <a:gd name="T0" fmla="*/ 355 w 355"/>
                <a:gd name="T1" fmla="*/ 222 h 451"/>
                <a:gd name="T2" fmla="*/ 355 w 355"/>
                <a:gd name="T3" fmla="*/ 222 h 451"/>
                <a:gd name="T4" fmla="*/ 353 w 355"/>
                <a:gd name="T5" fmla="*/ 200 h 451"/>
                <a:gd name="T6" fmla="*/ 350 w 355"/>
                <a:gd name="T7" fmla="*/ 176 h 451"/>
                <a:gd name="T8" fmla="*/ 347 w 355"/>
                <a:gd name="T9" fmla="*/ 155 h 451"/>
                <a:gd name="T10" fmla="*/ 339 w 355"/>
                <a:gd name="T11" fmla="*/ 134 h 451"/>
                <a:gd name="T12" fmla="*/ 331 w 355"/>
                <a:gd name="T13" fmla="*/ 112 h 451"/>
                <a:gd name="T14" fmla="*/ 321 w 355"/>
                <a:gd name="T15" fmla="*/ 94 h 451"/>
                <a:gd name="T16" fmla="*/ 310 w 355"/>
                <a:gd name="T17" fmla="*/ 72 h 451"/>
                <a:gd name="T18" fmla="*/ 296 w 355"/>
                <a:gd name="T19" fmla="*/ 56 h 451"/>
                <a:gd name="T20" fmla="*/ 280 w 355"/>
                <a:gd name="T21" fmla="*/ 40 h 451"/>
                <a:gd name="T22" fmla="*/ 264 w 355"/>
                <a:gd name="T23" fmla="*/ 27 h 451"/>
                <a:gd name="T24" fmla="*/ 246 w 355"/>
                <a:gd name="T25" fmla="*/ 16 h 451"/>
                <a:gd name="T26" fmla="*/ 224 w 355"/>
                <a:gd name="T27" fmla="*/ 5 h 451"/>
                <a:gd name="T28" fmla="*/ 200 w 355"/>
                <a:gd name="T29" fmla="*/ 0 h 451"/>
                <a:gd name="T30" fmla="*/ 176 w 355"/>
                <a:gd name="T31" fmla="*/ 0 h 451"/>
                <a:gd name="T32" fmla="*/ 150 w 355"/>
                <a:gd name="T33" fmla="*/ 0 h 451"/>
                <a:gd name="T34" fmla="*/ 120 w 355"/>
                <a:gd name="T35" fmla="*/ 5 h 451"/>
                <a:gd name="T36" fmla="*/ 120 w 355"/>
                <a:gd name="T37" fmla="*/ 5 h 451"/>
                <a:gd name="T38" fmla="*/ 107 w 355"/>
                <a:gd name="T39" fmla="*/ 11 h 451"/>
                <a:gd name="T40" fmla="*/ 91 w 355"/>
                <a:gd name="T41" fmla="*/ 19 h 451"/>
                <a:gd name="T42" fmla="*/ 78 w 355"/>
                <a:gd name="T43" fmla="*/ 27 h 451"/>
                <a:gd name="T44" fmla="*/ 67 w 355"/>
                <a:gd name="T45" fmla="*/ 35 h 451"/>
                <a:gd name="T46" fmla="*/ 45 w 355"/>
                <a:gd name="T47" fmla="*/ 59 h 451"/>
                <a:gd name="T48" fmla="*/ 29 w 355"/>
                <a:gd name="T49" fmla="*/ 83 h 451"/>
                <a:gd name="T50" fmla="*/ 16 w 355"/>
                <a:gd name="T51" fmla="*/ 115 h 451"/>
                <a:gd name="T52" fmla="*/ 8 w 355"/>
                <a:gd name="T53" fmla="*/ 147 h 451"/>
                <a:gd name="T54" fmla="*/ 3 w 355"/>
                <a:gd name="T55" fmla="*/ 182 h 451"/>
                <a:gd name="T56" fmla="*/ 0 w 355"/>
                <a:gd name="T57" fmla="*/ 216 h 451"/>
                <a:gd name="T58" fmla="*/ 3 w 355"/>
                <a:gd name="T59" fmla="*/ 251 h 451"/>
                <a:gd name="T60" fmla="*/ 8 w 355"/>
                <a:gd name="T61" fmla="*/ 286 h 451"/>
                <a:gd name="T62" fmla="*/ 13 w 355"/>
                <a:gd name="T63" fmla="*/ 318 h 451"/>
                <a:gd name="T64" fmla="*/ 24 w 355"/>
                <a:gd name="T65" fmla="*/ 350 h 451"/>
                <a:gd name="T66" fmla="*/ 37 w 355"/>
                <a:gd name="T67" fmla="*/ 377 h 451"/>
                <a:gd name="T68" fmla="*/ 53 w 355"/>
                <a:gd name="T69" fmla="*/ 398 h 451"/>
                <a:gd name="T70" fmla="*/ 72 w 355"/>
                <a:gd name="T71" fmla="*/ 417 h 451"/>
                <a:gd name="T72" fmla="*/ 83 w 355"/>
                <a:gd name="T73" fmla="*/ 425 h 451"/>
                <a:gd name="T74" fmla="*/ 94 w 355"/>
                <a:gd name="T75" fmla="*/ 430 h 451"/>
                <a:gd name="T76" fmla="*/ 94 w 355"/>
                <a:gd name="T77" fmla="*/ 430 h 451"/>
                <a:gd name="T78" fmla="*/ 120 w 355"/>
                <a:gd name="T79" fmla="*/ 441 h 451"/>
                <a:gd name="T80" fmla="*/ 144 w 355"/>
                <a:gd name="T81" fmla="*/ 446 h 451"/>
                <a:gd name="T82" fmla="*/ 168 w 355"/>
                <a:gd name="T83" fmla="*/ 451 h 451"/>
                <a:gd name="T84" fmla="*/ 192 w 355"/>
                <a:gd name="T85" fmla="*/ 451 h 451"/>
                <a:gd name="T86" fmla="*/ 216 w 355"/>
                <a:gd name="T87" fmla="*/ 449 h 451"/>
                <a:gd name="T88" fmla="*/ 238 w 355"/>
                <a:gd name="T89" fmla="*/ 443 h 451"/>
                <a:gd name="T90" fmla="*/ 256 w 355"/>
                <a:gd name="T91" fmla="*/ 433 h 451"/>
                <a:gd name="T92" fmla="*/ 275 w 355"/>
                <a:gd name="T93" fmla="*/ 422 h 451"/>
                <a:gd name="T94" fmla="*/ 294 w 355"/>
                <a:gd name="T95" fmla="*/ 406 h 451"/>
                <a:gd name="T96" fmla="*/ 307 w 355"/>
                <a:gd name="T97" fmla="*/ 387 h 451"/>
                <a:gd name="T98" fmla="*/ 321 w 355"/>
                <a:gd name="T99" fmla="*/ 366 h 451"/>
                <a:gd name="T100" fmla="*/ 334 w 355"/>
                <a:gd name="T101" fmla="*/ 345 h 451"/>
                <a:gd name="T102" fmla="*/ 342 w 355"/>
                <a:gd name="T103" fmla="*/ 318 h 451"/>
                <a:gd name="T104" fmla="*/ 350 w 355"/>
                <a:gd name="T105" fmla="*/ 289 h 451"/>
                <a:gd name="T106" fmla="*/ 353 w 355"/>
                <a:gd name="T107" fmla="*/ 256 h 451"/>
                <a:gd name="T108" fmla="*/ 355 w 355"/>
                <a:gd name="T109" fmla="*/ 222 h 451"/>
                <a:gd name="T110" fmla="*/ 355 w 355"/>
                <a:gd name="T111" fmla="*/ 222 h 4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55" h="451">
                  <a:moveTo>
                    <a:pt x="355" y="222"/>
                  </a:moveTo>
                  <a:lnTo>
                    <a:pt x="355" y="222"/>
                  </a:lnTo>
                  <a:lnTo>
                    <a:pt x="353" y="200"/>
                  </a:lnTo>
                  <a:lnTo>
                    <a:pt x="350" y="176"/>
                  </a:lnTo>
                  <a:lnTo>
                    <a:pt x="347" y="155"/>
                  </a:lnTo>
                  <a:lnTo>
                    <a:pt x="339" y="134"/>
                  </a:lnTo>
                  <a:lnTo>
                    <a:pt x="331" y="112"/>
                  </a:lnTo>
                  <a:lnTo>
                    <a:pt x="321" y="94"/>
                  </a:lnTo>
                  <a:lnTo>
                    <a:pt x="310" y="72"/>
                  </a:lnTo>
                  <a:lnTo>
                    <a:pt x="296" y="56"/>
                  </a:lnTo>
                  <a:lnTo>
                    <a:pt x="280" y="40"/>
                  </a:lnTo>
                  <a:lnTo>
                    <a:pt x="264" y="27"/>
                  </a:lnTo>
                  <a:lnTo>
                    <a:pt x="246" y="16"/>
                  </a:lnTo>
                  <a:lnTo>
                    <a:pt x="224" y="5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50" y="0"/>
                  </a:lnTo>
                  <a:lnTo>
                    <a:pt x="120" y="5"/>
                  </a:lnTo>
                  <a:lnTo>
                    <a:pt x="107" y="11"/>
                  </a:lnTo>
                  <a:lnTo>
                    <a:pt x="91" y="19"/>
                  </a:lnTo>
                  <a:lnTo>
                    <a:pt x="78" y="27"/>
                  </a:lnTo>
                  <a:lnTo>
                    <a:pt x="67" y="35"/>
                  </a:lnTo>
                  <a:lnTo>
                    <a:pt x="45" y="59"/>
                  </a:lnTo>
                  <a:lnTo>
                    <a:pt x="29" y="83"/>
                  </a:lnTo>
                  <a:lnTo>
                    <a:pt x="16" y="115"/>
                  </a:lnTo>
                  <a:lnTo>
                    <a:pt x="8" y="147"/>
                  </a:lnTo>
                  <a:lnTo>
                    <a:pt x="3" y="182"/>
                  </a:lnTo>
                  <a:lnTo>
                    <a:pt x="0" y="216"/>
                  </a:lnTo>
                  <a:lnTo>
                    <a:pt x="3" y="251"/>
                  </a:lnTo>
                  <a:lnTo>
                    <a:pt x="8" y="286"/>
                  </a:lnTo>
                  <a:lnTo>
                    <a:pt x="13" y="318"/>
                  </a:lnTo>
                  <a:lnTo>
                    <a:pt x="24" y="350"/>
                  </a:lnTo>
                  <a:lnTo>
                    <a:pt x="37" y="377"/>
                  </a:lnTo>
                  <a:lnTo>
                    <a:pt x="53" y="398"/>
                  </a:lnTo>
                  <a:lnTo>
                    <a:pt x="72" y="417"/>
                  </a:lnTo>
                  <a:lnTo>
                    <a:pt x="83" y="425"/>
                  </a:lnTo>
                  <a:lnTo>
                    <a:pt x="94" y="430"/>
                  </a:lnTo>
                  <a:lnTo>
                    <a:pt x="120" y="441"/>
                  </a:lnTo>
                  <a:lnTo>
                    <a:pt x="144" y="446"/>
                  </a:lnTo>
                  <a:lnTo>
                    <a:pt x="168" y="451"/>
                  </a:lnTo>
                  <a:lnTo>
                    <a:pt x="192" y="451"/>
                  </a:lnTo>
                  <a:lnTo>
                    <a:pt x="216" y="449"/>
                  </a:lnTo>
                  <a:lnTo>
                    <a:pt x="238" y="443"/>
                  </a:lnTo>
                  <a:lnTo>
                    <a:pt x="256" y="433"/>
                  </a:lnTo>
                  <a:lnTo>
                    <a:pt x="275" y="422"/>
                  </a:lnTo>
                  <a:lnTo>
                    <a:pt x="294" y="406"/>
                  </a:lnTo>
                  <a:lnTo>
                    <a:pt x="307" y="387"/>
                  </a:lnTo>
                  <a:lnTo>
                    <a:pt x="321" y="366"/>
                  </a:lnTo>
                  <a:lnTo>
                    <a:pt x="334" y="345"/>
                  </a:lnTo>
                  <a:lnTo>
                    <a:pt x="342" y="318"/>
                  </a:lnTo>
                  <a:lnTo>
                    <a:pt x="350" y="289"/>
                  </a:lnTo>
                  <a:lnTo>
                    <a:pt x="353" y="256"/>
                  </a:lnTo>
                  <a:lnTo>
                    <a:pt x="355" y="222"/>
                  </a:lnTo>
                  <a:close/>
                </a:path>
              </a:pathLst>
            </a:custGeom>
            <a:solidFill>
              <a:srgbClr val="5773A8"/>
            </a:solidFill>
            <a:ln w="508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auto">
            <a:xfrm>
              <a:off x="5037" y="2998"/>
              <a:ext cx="270" cy="214"/>
            </a:xfrm>
            <a:custGeom>
              <a:avLst/>
              <a:gdLst>
                <a:gd name="T0" fmla="*/ 128 w 270"/>
                <a:gd name="T1" fmla="*/ 0 h 214"/>
                <a:gd name="T2" fmla="*/ 128 w 270"/>
                <a:gd name="T3" fmla="*/ 0 h 214"/>
                <a:gd name="T4" fmla="*/ 125 w 270"/>
                <a:gd name="T5" fmla="*/ 14 h 214"/>
                <a:gd name="T6" fmla="*/ 128 w 270"/>
                <a:gd name="T7" fmla="*/ 40 h 214"/>
                <a:gd name="T8" fmla="*/ 131 w 270"/>
                <a:gd name="T9" fmla="*/ 56 h 214"/>
                <a:gd name="T10" fmla="*/ 136 w 270"/>
                <a:gd name="T11" fmla="*/ 72 h 214"/>
                <a:gd name="T12" fmla="*/ 144 w 270"/>
                <a:gd name="T13" fmla="*/ 86 h 214"/>
                <a:gd name="T14" fmla="*/ 152 w 270"/>
                <a:gd name="T15" fmla="*/ 96 h 214"/>
                <a:gd name="T16" fmla="*/ 152 w 270"/>
                <a:gd name="T17" fmla="*/ 96 h 214"/>
                <a:gd name="T18" fmla="*/ 165 w 270"/>
                <a:gd name="T19" fmla="*/ 104 h 214"/>
                <a:gd name="T20" fmla="*/ 182 w 270"/>
                <a:gd name="T21" fmla="*/ 107 h 214"/>
                <a:gd name="T22" fmla="*/ 211 w 270"/>
                <a:gd name="T23" fmla="*/ 110 h 214"/>
                <a:gd name="T24" fmla="*/ 227 w 270"/>
                <a:gd name="T25" fmla="*/ 112 h 214"/>
                <a:gd name="T26" fmla="*/ 243 w 270"/>
                <a:gd name="T27" fmla="*/ 118 h 214"/>
                <a:gd name="T28" fmla="*/ 256 w 270"/>
                <a:gd name="T29" fmla="*/ 123 h 214"/>
                <a:gd name="T30" fmla="*/ 267 w 270"/>
                <a:gd name="T31" fmla="*/ 136 h 214"/>
                <a:gd name="T32" fmla="*/ 267 w 270"/>
                <a:gd name="T33" fmla="*/ 136 h 214"/>
                <a:gd name="T34" fmla="*/ 270 w 270"/>
                <a:gd name="T35" fmla="*/ 142 h 214"/>
                <a:gd name="T36" fmla="*/ 270 w 270"/>
                <a:gd name="T37" fmla="*/ 150 h 214"/>
                <a:gd name="T38" fmla="*/ 264 w 270"/>
                <a:gd name="T39" fmla="*/ 160 h 214"/>
                <a:gd name="T40" fmla="*/ 256 w 270"/>
                <a:gd name="T41" fmla="*/ 168 h 214"/>
                <a:gd name="T42" fmla="*/ 246 w 270"/>
                <a:gd name="T43" fmla="*/ 176 h 214"/>
                <a:gd name="T44" fmla="*/ 235 w 270"/>
                <a:gd name="T45" fmla="*/ 184 h 214"/>
                <a:gd name="T46" fmla="*/ 203 w 270"/>
                <a:gd name="T47" fmla="*/ 200 h 214"/>
                <a:gd name="T48" fmla="*/ 168 w 270"/>
                <a:gd name="T49" fmla="*/ 208 h 214"/>
                <a:gd name="T50" fmla="*/ 149 w 270"/>
                <a:gd name="T51" fmla="*/ 211 h 214"/>
                <a:gd name="T52" fmla="*/ 133 w 270"/>
                <a:gd name="T53" fmla="*/ 214 h 214"/>
                <a:gd name="T54" fmla="*/ 115 w 270"/>
                <a:gd name="T55" fmla="*/ 211 h 214"/>
                <a:gd name="T56" fmla="*/ 99 w 270"/>
                <a:gd name="T57" fmla="*/ 208 h 214"/>
                <a:gd name="T58" fmla="*/ 83 w 270"/>
                <a:gd name="T59" fmla="*/ 203 h 214"/>
                <a:gd name="T60" fmla="*/ 69 w 270"/>
                <a:gd name="T61" fmla="*/ 192 h 214"/>
                <a:gd name="T62" fmla="*/ 69 w 270"/>
                <a:gd name="T63" fmla="*/ 192 h 214"/>
                <a:gd name="T64" fmla="*/ 45 w 270"/>
                <a:gd name="T65" fmla="*/ 171 h 214"/>
                <a:gd name="T66" fmla="*/ 27 w 270"/>
                <a:gd name="T67" fmla="*/ 150 h 214"/>
                <a:gd name="T68" fmla="*/ 16 w 270"/>
                <a:gd name="T69" fmla="*/ 126 h 214"/>
                <a:gd name="T70" fmla="*/ 5 w 270"/>
                <a:gd name="T71" fmla="*/ 104 h 214"/>
                <a:gd name="T72" fmla="*/ 3 w 270"/>
                <a:gd name="T73" fmla="*/ 83 h 214"/>
                <a:gd name="T74" fmla="*/ 0 w 270"/>
                <a:gd name="T75" fmla="*/ 62 h 214"/>
                <a:gd name="T76" fmla="*/ 3 w 270"/>
                <a:gd name="T77" fmla="*/ 46 h 214"/>
                <a:gd name="T78" fmla="*/ 8 w 270"/>
                <a:gd name="T79" fmla="*/ 32 h 214"/>
                <a:gd name="T80" fmla="*/ 8 w 270"/>
                <a:gd name="T81" fmla="*/ 32 h 214"/>
                <a:gd name="T82" fmla="*/ 13 w 270"/>
                <a:gd name="T83" fmla="*/ 27 h 214"/>
                <a:gd name="T84" fmla="*/ 19 w 270"/>
                <a:gd name="T85" fmla="*/ 24 h 214"/>
                <a:gd name="T86" fmla="*/ 35 w 270"/>
                <a:gd name="T87" fmla="*/ 16 h 214"/>
                <a:gd name="T88" fmla="*/ 53 w 270"/>
                <a:gd name="T89" fmla="*/ 11 h 214"/>
                <a:gd name="T90" fmla="*/ 75 w 270"/>
                <a:gd name="T91" fmla="*/ 6 h 214"/>
                <a:gd name="T92" fmla="*/ 112 w 270"/>
                <a:gd name="T93" fmla="*/ 3 h 214"/>
                <a:gd name="T94" fmla="*/ 128 w 270"/>
                <a:gd name="T95" fmla="*/ 0 h 214"/>
                <a:gd name="T96" fmla="*/ 128 w 270"/>
                <a:gd name="T97" fmla="*/ 0 h 2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70" h="214">
                  <a:moveTo>
                    <a:pt x="128" y="0"/>
                  </a:moveTo>
                  <a:lnTo>
                    <a:pt x="128" y="0"/>
                  </a:lnTo>
                  <a:lnTo>
                    <a:pt x="125" y="14"/>
                  </a:lnTo>
                  <a:lnTo>
                    <a:pt x="128" y="40"/>
                  </a:lnTo>
                  <a:lnTo>
                    <a:pt x="131" y="56"/>
                  </a:lnTo>
                  <a:lnTo>
                    <a:pt x="136" y="72"/>
                  </a:lnTo>
                  <a:lnTo>
                    <a:pt x="144" y="86"/>
                  </a:lnTo>
                  <a:lnTo>
                    <a:pt x="152" y="96"/>
                  </a:lnTo>
                  <a:lnTo>
                    <a:pt x="165" y="104"/>
                  </a:lnTo>
                  <a:lnTo>
                    <a:pt x="182" y="107"/>
                  </a:lnTo>
                  <a:lnTo>
                    <a:pt x="211" y="110"/>
                  </a:lnTo>
                  <a:lnTo>
                    <a:pt x="227" y="112"/>
                  </a:lnTo>
                  <a:lnTo>
                    <a:pt x="243" y="118"/>
                  </a:lnTo>
                  <a:lnTo>
                    <a:pt x="256" y="123"/>
                  </a:lnTo>
                  <a:lnTo>
                    <a:pt x="267" y="136"/>
                  </a:lnTo>
                  <a:lnTo>
                    <a:pt x="270" y="142"/>
                  </a:lnTo>
                  <a:lnTo>
                    <a:pt x="270" y="150"/>
                  </a:lnTo>
                  <a:lnTo>
                    <a:pt x="264" y="160"/>
                  </a:lnTo>
                  <a:lnTo>
                    <a:pt x="256" y="168"/>
                  </a:lnTo>
                  <a:lnTo>
                    <a:pt x="246" y="176"/>
                  </a:lnTo>
                  <a:lnTo>
                    <a:pt x="235" y="184"/>
                  </a:lnTo>
                  <a:lnTo>
                    <a:pt x="203" y="200"/>
                  </a:lnTo>
                  <a:lnTo>
                    <a:pt x="168" y="208"/>
                  </a:lnTo>
                  <a:lnTo>
                    <a:pt x="149" y="211"/>
                  </a:lnTo>
                  <a:lnTo>
                    <a:pt x="133" y="214"/>
                  </a:lnTo>
                  <a:lnTo>
                    <a:pt x="115" y="211"/>
                  </a:lnTo>
                  <a:lnTo>
                    <a:pt x="99" y="208"/>
                  </a:lnTo>
                  <a:lnTo>
                    <a:pt x="83" y="203"/>
                  </a:lnTo>
                  <a:lnTo>
                    <a:pt x="69" y="192"/>
                  </a:lnTo>
                  <a:lnTo>
                    <a:pt x="45" y="171"/>
                  </a:lnTo>
                  <a:lnTo>
                    <a:pt x="27" y="150"/>
                  </a:lnTo>
                  <a:lnTo>
                    <a:pt x="16" y="126"/>
                  </a:lnTo>
                  <a:lnTo>
                    <a:pt x="5" y="104"/>
                  </a:lnTo>
                  <a:lnTo>
                    <a:pt x="3" y="83"/>
                  </a:lnTo>
                  <a:lnTo>
                    <a:pt x="0" y="62"/>
                  </a:lnTo>
                  <a:lnTo>
                    <a:pt x="3" y="46"/>
                  </a:lnTo>
                  <a:lnTo>
                    <a:pt x="8" y="32"/>
                  </a:lnTo>
                  <a:lnTo>
                    <a:pt x="13" y="27"/>
                  </a:lnTo>
                  <a:lnTo>
                    <a:pt x="19" y="24"/>
                  </a:lnTo>
                  <a:lnTo>
                    <a:pt x="35" y="16"/>
                  </a:lnTo>
                  <a:lnTo>
                    <a:pt x="53" y="11"/>
                  </a:lnTo>
                  <a:lnTo>
                    <a:pt x="75" y="6"/>
                  </a:lnTo>
                  <a:lnTo>
                    <a:pt x="112" y="3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6E6D7"/>
            </a:solidFill>
            <a:ln w="508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auto">
            <a:xfrm>
              <a:off x="5032" y="2496"/>
              <a:ext cx="264" cy="534"/>
            </a:xfrm>
            <a:custGeom>
              <a:avLst/>
              <a:gdLst>
                <a:gd name="T0" fmla="*/ 0 w 264"/>
                <a:gd name="T1" fmla="*/ 0 h 534"/>
                <a:gd name="T2" fmla="*/ 0 w 264"/>
                <a:gd name="T3" fmla="*/ 0 h 534"/>
                <a:gd name="T4" fmla="*/ 74 w 264"/>
                <a:gd name="T5" fmla="*/ 56 h 534"/>
                <a:gd name="T6" fmla="*/ 138 w 264"/>
                <a:gd name="T7" fmla="*/ 107 h 534"/>
                <a:gd name="T8" fmla="*/ 195 w 264"/>
                <a:gd name="T9" fmla="*/ 155 h 534"/>
                <a:gd name="T10" fmla="*/ 195 w 264"/>
                <a:gd name="T11" fmla="*/ 155 h 534"/>
                <a:gd name="T12" fmla="*/ 219 w 264"/>
                <a:gd name="T13" fmla="*/ 179 h 534"/>
                <a:gd name="T14" fmla="*/ 237 w 264"/>
                <a:gd name="T15" fmla="*/ 206 h 534"/>
                <a:gd name="T16" fmla="*/ 251 w 264"/>
                <a:gd name="T17" fmla="*/ 230 h 534"/>
                <a:gd name="T18" fmla="*/ 261 w 264"/>
                <a:gd name="T19" fmla="*/ 254 h 534"/>
                <a:gd name="T20" fmla="*/ 264 w 264"/>
                <a:gd name="T21" fmla="*/ 278 h 534"/>
                <a:gd name="T22" fmla="*/ 264 w 264"/>
                <a:gd name="T23" fmla="*/ 299 h 534"/>
                <a:gd name="T24" fmla="*/ 261 w 264"/>
                <a:gd name="T25" fmla="*/ 318 h 534"/>
                <a:gd name="T26" fmla="*/ 256 w 264"/>
                <a:gd name="T27" fmla="*/ 334 h 534"/>
                <a:gd name="T28" fmla="*/ 256 w 264"/>
                <a:gd name="T29" fmla="*/ 334 h 534"/>
                <a:gd name="T30" fmla="*/ 232 w 264"/>
                <a:gd name="T31" fmla="*/ 377 h 534"/>
                <a:gd name="T32" fmla="*/ 197 w 264"/>
                <a:gd name="T33" fmla="*/ 438 h 534"/>
                <a:gd name="T34" fmla="*/ 162 w 264"/>
                <a:gd name="T35" fmla="*/ 494 h 534"/>
                <a:gd name="T36" fmla="*/ 141 w 264"/>
                <a:gd name="T37" fmla="*/ 532 h 534"/>
                <a:gd name="T38" fmla="*/ 141 w 264"/>
                <a:gd name="T39" fmla="*/ 532 h 534"/>
                <a:gd name="T40" fmla="*/ 138 w 264"/>
                <a:gd name="T41" fmla="*/ 534 h 534"/>
                <a:gd name="T42" fmla="*/ 133 w 264"/>
                <a:gd name="T43" fmla="*/ 534 h 534"/>
                <a:gd name="T44" fmla="*/ 128 w 264"/>
                <a:gd name="T45" fmla="*/ 534 h 534"/>
                <a:gd name="T46" fmla="*/ 120 w 264"/>
                <a:gd name="T47" fmla="*/ 529 h 534"/>
                <a:gd name="T48" fmla="*/ 98 w 264"/>
                <a:gd name="T49" fmla="*/ 516 h 534"/>
                <a:gd name="T50" fmla="*/ 80 w 264"/>
                <a:gd name="T51" fmla="*/ 497 h 534"/>
                <a:gd name="T52" fmla="*/ 42 w 264"/>
                <a:gd name="T53" fmla="*/ 457 h 534"/>
                <a:gd name="T54" fmla="*/ 29 w 264"/>
                <a:gd name="T55" fmla="*/ 438 h 534"/>
                <a:gd name="T56" fmla="*/ 24 w 264"/>
                <a:gd name="T57" fmla="*/ 430 h 534"/>
                <a:gd name="T58" fmla="*/ 24 w 264"/>
                <a:gd name="T59" fmla="*/ 430 h 534"/>
                <a:gd name="T60" fmla="*/ 37 w 264"/>
                <a:gd name="T61" fmla="*/ 414 h 534"/>
                <a:gd name="T62" fmla="*/ 64 w 264"/>
                <a:gd name="T63" fmla="*/ 377 h 534"/>
                <a:gd name="T64" fmla="*/ 80 w 264"/>
                <a:gd name="T65" fmla="*/ 355 h 534"/>
                <a:gd name="T66" fmla="*/ 90 w 264"/>
                <a:gd name="T67" fmla="*/ 334 h 534"/>
                <a:gd name="T68" fmla="*/ 98 w 264"/>
                <a:gd name="T69" fmla="*/ 315 h 534"/>
                <a:gd name="T70" fmla="*/ 101 w 264"/>
                <a:gd name="T71" fmla="*/ 307 h 534"/>
                <a:gd name="T72" fmla="*/ 101 w 264"/>
                <a:gd name="T73" fmla="*/ 299 h 534"/>
                <a:gd name="T74" fmla="*/ 101 w 264"/>
                <a:gd name="T75" fmla="*/ 299 h 534"/>
                <a:gd name="T76" fmla="*/ 96 w 264"/>
                <a:gd name="T77" fmla="*/ 286 h 534"/>
                <a:gd name="T78" fmla="*/ 85 w 264"/>
                <a:gd name="T79" fmla="*/ 270 h 534"/>
                <a:gd name="T80" fmla="*/ 58 w 264"/>
                <a:gd name="T81" fmla="*/ 238 h 534"/>
                <a:gd name="T82" fmla="*/ 32 w 264"/>
                <a:gd name="T83" fmla="*/ 208 h 534"/>
                <a:gd name="T84" fmla="*/ 18 w 264"/>
                <a:gd name="T85" fmla="*/ 198 h 534"/>
                <a:gd name="T86" fmla="*/ 0 w 264"/>
                <a:gd name="T87" fmla="*/ 0 h 5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64" h="534">
                  <a:moveTo>
                    <a:pt x="0" y="0"/>
                  </a:moveTo>
                  <a:lnTo>
                    <a:pt x="0" y="0"/>
                  </a:lnTo>
                  <a:lnTo>
                    <a:pt x="74" y="56"/>
                  </a:lnTo>
                  <a:lnTo>
                    <a:pt x="138" y="107"/>
                  </a:lnTo>
                  <a:lnTo>
                    <a:pt x="195" y="155"/>
                  </a:lnTo>
                  <a:lnTo>
                    <a:pt x="219" y="179"/>
                  </a:lnTo>
                  <a:lnTo>
                    <a:pt x="237" y="206"/>
                  </a:lnTo>
                  <a:lnTo>
                    <a:pt x="251" y="230"/>
                  </a:lnTo>
                  <a:lnTo>
                    <a:pt x="261" y="254"/>
                  </a:lnTo>
                  <a:lnTo>
                    <a:pt x="264" y="278"/>
                  </a:lnTo>
                  <a:lnTo>
                    <a:pt x="264" y="299"/>
                  </a:lnTo>
                  <a:lnTo>
                    <a:pt x="261" y="318"/>
                  </a:lnTo>
                  <a:lnTo>
                    <a:pt x="256" y="334"/>
                  </a:lnTo>
                  <a:lnTo>
                    <a:pt x="232" y="377"/>
                  </a:lnTo>
                  <a:lnTo>
                    <a:pt x="197" y="438"/>
                  </a:lnTo>
                  <a:lnTo>
                    <a:pt x="162" y="494"/>
                  </a:lnTo>
                  <a:lnTo>
                    <a:pt x="141" y="532"/>
                  </a:lnTo>
                  <a:lnTo>
                    <a:pt x="138" y="534"/>
                  </a:lnTo>
                  <a:lnTo>
                    <a:pt x="133" y="534"/>
                  </a:lnTo>
                  <a:lnTo>
                    <a:pt x="128" y="534"/>
                  </a:lnTo>
                  <a:lnTo>
                    <a:pt x="120" y="529"/>
                  </a:lnTo>
                  <a:lnTo>
                    <a:pt x="98" y="516"/>
                  </a:lnTo>
                  <a:lnTo>
                    <a:pt x="80" y="497"/>
                  </a:lnTo>
                  <a:lnTo>
                    <a:pt x="42" y="457"/>
                  </a:lnTo>
                  <a:lnTo>
                    <a:pt x="29" y="438"/>
                  </a:lnTo>
                  <a:lnTo>
                    <a:pt x="24" y="430"/>
                  </a:lnTo>
                  <a:lnTo>
                    <a:pt x="37" y="414"/>
                  </a:lnTo>
                  <a:lnTo>
                    <a:pt x="64" y="377"/>
                  </a:lnTo>
                  <a:lnTo>
                    <a:pt x="80" y="355"/>
                  </a:lnTo>
                  <a:lnTo>
                    <a:pt x="90" y="334"/>
                  </a:lnTo>
                  <a:lnTo>
                    <a:pt x="98" y="315"/>
                  </a:lnTo>
                  <a:lnTo>
                    <a:pt x="101" y="307"/>
                  </a:lnTo>
                  <a:lnTo>
                    <a:pt x="101" y="299"/>
                  </a:lnTo>
                  <a:lnTo>
                    <a:pt x="96" y="286"/>
                  </a:lnTo>
                  <a:lnTo>
                    <a:pt x="85" y="270"/>
                  </a:lnTo>
                  <a:lnTo>
                    <a:pt x="58" y="238"/>
                  </a:lnTo>
                  <a:lnTo>
                    <a:pt x="32" y="208"/>
                  </a:lnTo>
                  <a:lnTo>
                    <a:pt x="18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88B5"/>
            </a:solidFill>
            <a:ln w="508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auto">
            <a:xfrm>
              <a:off x="4396" y="2499"/>
              <a:ext cx="734" cy="766"/>
            </a:xfrm>
            <a:custGeom>
              <a:avLst/>
              <a:gdLst>
                <a:gd name="T0" fmla="*/ 251 w 734"/>
                <a:gd name="T1" fmla="*/ 48 h 766"/>
                <a:gd name="T2" fmla="*/ 251 w 734"/>
                <a:gd name="T3" fmla="*/ 48 h 766"/>
                <a:gd name="T4" fmla="*/ 163 w 734"/>
                <a:gd name="T5" fmla="*/ 99 h 766"/>
                <a:gd name="T6" fmla="*/ 80 w 734"/>
                <a:gd name="T7" fmla="*/ 149 h 766"/>
                <a:gd name="T8" fmla="*/ 37 w 734"/>
                <a:gd name="T9" fmla="*/ 176 h 766"/>
                <a:gd name="T10" fmla="*/ 0 w 734"/>
                <a:gd name="T11" fmla="*/ 203 h 766"/>
                <a:gd name="T12" fmla="*/ 0 w 734"/>
                <a:gd name="T13" fmla="*/ 203 h 766"/>
                <a:gd name="T14" fmla="*/ 101 w 734"/>
                <a:gd name="T15" fmla="*/ 454 h 766"/>
                <a:gd name="T16" fmla="*/ 174 w 734"/>
                <a:gd name="T17" fmla="*/ 641 h 766"/>
                <a:gd name="T18" fmla="*/ 198 w 734"/>
                <a:gd name="T19" fmla="*/ 713 h 766"/>
                <a:gd name="T20" fmla="*/ 211 w 734"/>
                <a:gd name="T21" fmla="*/ 756 h 766"/>
                <a:gd name="T22" fmla="*/ 211 w 734"/>
                <a:gd name="T23" fmla="*/ 756 h 766"/>
                <a:gd name="T24" fmla="*/ 264 w 734"/>
                <a:gd name="T25" fmla="*/ 761 h 766"/>
                <a:gd name="T26" fmla="*/ 323 w 734"/>
                <a:gd name="T27" fmla="*/ 764 h 766"/>
                <a:gd name="T28" fmla="*/ 395 w 734"/>
                <a:gd name="T29" fmla="*/ 766 h 766"/>
                <a:gd name="T30" fmla="*/ 478 w 734"/>
                <a:gd name="T31" fmla="*/ 764 h 766"/>
                <a:gd name="T32" fmla="*/ 523 w 734"/>
                <a:gd name="T33" fmla="*/ 758 h 766"/>
                <a:gd name="T34" fmla="*/ 566 w 734"/>
                <a:gd name="T35" fmla="*/ 753 h 766"/>
                <a:gd name="T36" fmla="*/ 609 w 734"/>
                <a:gd name="T37" fmla="*/ 742 h 766"/>
                <a:gd name="T38" fmla="*/ 652 w 734"/>
                <a:gd name="T39" fmla="*/ 731 h 766"/>
                <a:gd name="T40" fmla="*/ 694 w 734"/>
                <a:gd name="T41" fmla="*/ 718 h 766"/>
                <a:gd name="T42" fmla="*/ 734 w 734"/>
                <a:gd name="T43" fmla="*/ 702 h 766"/>
                <a:gd name="T44" fmla="*/ 734 w 734"/>
                <a:gd name="T45" fmla="*/ 702 h 766"/>
                <a:gd name="T46" fmla="*/ 734 w 734"/>
                <a:gd name="T47" fmla="*/ 611 h 766"/>
                <a:gd name="T48" fmla="*/ 732 w 734"/>
                <a:gd name="T49" fmla="*/ 518 h 766"/>
                <a:gd name="T50" fmla="*/ 724 w 734"/>
                <a:gd name="T51" fmla="*/ 406 h 766"/>
                <a:gd name="T52" fmla="*/ 718 w 734"/>
                <a:gd name="T53" fmla="*/ 344 h 766"/>
                <a:gd name="T54" fmla="*/ 713 w 734"/>
                <a:gd name="T55" fmla="*/ 286 h 766"/>
                <a:gd name="T56" fmla="*/ 702 w 734"/>
                <a:gd name="T57" fmla="*/ 227 h 766"/>
                <a:gd name="T58" fmla="*/ 692 w 734"/>
                <a:gd name="T59" fmla="*/ 171 h 766"/>
                <a:gd name="T60" fmla="*/ 678 w 734"/>
                <a:gd name="T61" fmla="*/ 117 h 766"/>
                <a:gd name="T62" fmla="*/ 662 w 734"/>
                <a:gd name="T63" fmla="*/ 72 h 766"/>
                <a:gd name="T64" fmla="*/ 644 w 734"/>
                <a:gd name="T65" fmla="*/ 32 h 766"/>
                <a:gd name="T66" fmla="*/ 633 w 734"/>
                <a:gd name="T67" fmla="*/ 13 h 766"/>
                <a:gd name="T68" fmla="*/ 622 w 734"/>
                <a:gd name="T69" fmla="*/ 0 h 766"/>
                <a:gd name="T70" fmla="*/ 251 w 734"/>
                <a:gd name="T71" fmla="*/ 48 h 7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34" h="766">
                  <a:moveTo>
                    <a:pt x="251" y="48"/>
                  </a:moveTo>
                  <a:lnTo>
                    <a:pt x="251" y="48"/>
                  </a:lnTo>
                  <a:lnTo>
                    <a:pt x="163" y="99"/>
                  </a:lnTo>
                  <a:lnTo>
                    <a:pt x="80" y="149"/>
                  </a:lnTo>
                  <a:lnTo>
                    <a:pt x="37" y="176"/>
                  </a:lnTo>
                  <a:lnTo>
                    <a:pt x="0" y="203"/>
                  </a:lnTo>
                  <a:lnTo>
                    <a:pt x="101" y="454"/>
                  </a:lnTo>
                  <a:lnTo>
                    <a:pt x="174" y="641"/>
                  </a:lnTo>
                  <a:lnTo>
                    <a:pt x="198" y="713"/>
                  </a:lnTo>
                  <a:lnTo>
                    <a:pt x="211" y="756"/>
                  </a:lnTo>
                  <a:lnTo>
                    <a:pt x="264" y="761"/>
                  </a:lnTo>
                  <a:lnTo>
                    <a:pt x="323" y="764"/>
                  </a:lnTo>
                  <a:lnTo>
                    <a:pt x="395" y="766"/>
                  </a:lnTo>
                  <a:lnTo>
                    <a:pt x="478" y="764"/>
                  </a:lnTo>
                  <a:lnTo>
                    <a:pt x="523" y="758"/>
                  </a:lnTo>
                  <a:lnTo>
                    <a:pt x="566" y="753"/>
                  </a:lnTo>
                  <a:lnTo>
                    <a:pt x="609" y="742"/>
                  </a:lnTo>
                  <a:lnTo>
                    <a:pt x="652" y="731"/>
                  </a:lnTo>
                  <a:lnTo>
                    <a:pt x="694" y="718"/>
                  </a:lnTo>
                  <a:lnTo>
                    <a:pt x="734" y="702"/>
                  </a:lnTo>
                  <a:lnTo>
                    <a:pt x="734" y="611"/>
                  </a:lnTo>
                  <a:lnTo>
                    <a:pt x="732" y="518"/>
                  </a:lnTo>
                  <a:lnTo>
                    <a:pt x="724" y="406"/>
                  </a:lnTo>
                  <a:lnTo>
                    <a:pt x="718" y="344"/>
                  </a:lnTo>
                  <a:lnTo>
                    <a:pt x="713" y="286"/>
                  </a:lnTo>
                  <a:lnTo>
                    <a:pt x="702" y="227"/>
                  </a:lnTo>
                  <a:lnTo>
                    <a:pt x="692" y="171"/>
                  </a:lnTo>
                  <a:lnTo>
                    <a:pt x="678" y="117"/>
                  </a:lnTo>
                  <a:lnTo>
                    <a:pt x="662" y="72"/>
                  </a:lnTo>
                  <a:lnTo>
                    <a:pt x="644" y="32"/>
                  </a:lnTo>
                  <a:lnTo>
                    <a:pt x="633" y="13"/>
                  </a:lnTo>
                  <a:lnTo>
                    <a:pt x="622" y="0"/>
                  </a:lnTo>
                  <a:lnTo>
                    <a:pt x="251" y="48"/>
                  </a:lnTo>
                  <a:close/>
                </a:path>
              </a:pathLst>
            </a:custGeom>
            <a:solidFill>
              <a:srgbClr val="7188B5"/>
            </a:solidFill>
            <a:ln w="508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auto">
            <a:xfrm>
              <a:off x="3563" y="2702"/>
              <a:ext cx="983" cy="454"/>
            </a:xfrm>
            <a:custGeom>
              <a:avLst/>
              <a:gdLst>
                <a:gd name="T0" fmla="*/ 983 w 983"/>
                <a:gd name="T1" fmla="*/ 133 h 454"/>
                <a:gd name="T2" fmla="*/ 983 w 983"/>
                <a:gd name="T3" fmla="*/ 133 h 454"/>
                <a:gd name="T4" fmla="*/ 980 w 983"/>
                <a:gd name="T5" fmla="*/ 120 h 454"/>
                <a:gd name="T6" fmla="*/ 975 w 983"/>
                <a:gd name="T7" fmla="*/ 107 h 454"/>
                <a:gd name="T8" fmla="*/ 964 w 983"/>
                <a:gd name="T9" fmla="*/ 83 h 454"/>
                <a:gd name="T10" fmla="*/ 945 w 983"/>
                <a:gd name="T11" fmla="*/ 59 h 454"/>
                <a:gd name="T12" fmla="*/ 926 w 983"/>
                <a:gd name="T13" fmla="*/ 40 h 454"/>
                <a:gd name="T14" fmla="*/ 902 w 983"/>
                <a:gd name="T15" fmla="*/ 24 h 454"/>
                <a:gd name="T16" fmla="*/ 878 w 983"/>
                <a:gd name="T17" fmla="*/ 13 h 454"/>
                <a:gd name="T18" fmla="*/ 854 w 983"/>
                <a:gd name="T19" fmla="*/ 2 h 454"/>
                <a:gd name="T20" fmla="*/ 833 w 983"/>
                <a:gd name="T21" fmla="*/ 0 h 454"/>
                <a:gd name="T22" fmla="*/ 833 w 983"/>
                <a:gd name="T23" fmla="*/ 0 h 454"/>
                <a:gd name="T24" fmla="*/ 785 w 983"/>
                <a:gd name="T25" fmla="*/ 2 h 454"/>
                <a:gd name="T26" fmla="*/ 694 w 983"/>
                <a:gd name="T27" fmla="*/ 5 h 454"/>
                <a:gd name="T28" fmla="*/ 438 w 983"/>
                <a:gd name="T29" fmla="*/ 18 h 454"/>
                <a:gd name="T30" fmla="*/ 299 w 983"/>
                <a:gd name="T31" fmla="*/ 24 h 454"/>
                <a:gd name="T32" fmla="*/ 171 w 983"/>
                <a:gd name="T33" fmla="*/ 29 h 454"/>
                <a:gd name="T34" fmla="*/ 67 w 983"/>
                <a:gd name="T35" fmla="*/ 29 h 454"/>
                <a:gd name="T36" fmla="*/ 29 w 983"/>
                <a:gd name="T37" fmla="*/ 26 h 454"/>
                <a:gd name="T38" fmla="*/ 0 w 983"/>
                <a:gd name="T39" fmla="*/ 24 h 454"/>
                <a:gd name="T40" fmla="*/ 0 w 983"/>
                <a:gd name="T41" fmla="*/ 24 h 454"/>
                <a:gd name="T42" fmla="*/ 16 w 983"/>
                <a:gd name="T43" fmla="*/ 37 h 454"/>
                <a:gd name="T44" fmla="*/ 32 w 983"/>
                <a:gd name="T45" fmla="*/ 53 h 454"/>
                <a:gd name="T46" fmla="*/ 48 w 983"/>
                <a:gd name="T47" fmla="*/ 77 h 454"/>
                <a:gd name="T48" fmla="*/ 67 w 983"/>
                <a:gd name="T49" fmla="*/ 107 h 454"/>
                <a:gd name="T50" fmla="*/ 83 w 983"/>
                <a:gd name="T51" fmla="*/ 141 h 454"/>
                <a:gd name="T52" fmla="*/ 91 w 983"/>
                <a:gd name="T53" fmla="*/ 160 h 454"/>
                <a:gd name="T54" fmla="*/ 96 w 983"/>
                <a:gd name="T55" fmla="*/ 181 h 454"/>
                <a:gd name="T56" fmla="*/ 101 w 983"/>
                <a:gd name="T57" fmla="*/ 203 h 454"/>
                <a:gd name="T58" fmla="*/ 104 w 983"/>
                <a:gd name="T59" fmla="*/ 227 h 454"/>
                <a:gd name="T60" fmla="*/ 104 w 983"/>
                <a:gd name="T61" fmla="*/ 227 h 454"/>
                <a:gd name="T62" fmla="*/ 104 w 983"/>
                <a:gd name="T63" fmla="*/ 251 h 454"/>
                <a:gd name="T64" fmla="*/ 101 w 983"/>
                <a:gd name="T65" fmla="*/ 275 h 454"/>
                <a:gd name="T66" fmla="*/ 96 w 983"/>
                <a:gd name="T67" fmla="*/ 299 h 454"/>
                <a:gd name="T68" fmla="*/ 91 w 983"/>
                <a:gd name="T69" fmla="*/ 320 h 454"/>
                <a:gd name="T70" fmla="*/ 83 w 983"/>
                <a:gd name="T71" fmla="*/ 339 h 454"/>
                <a:gd name="T72" fmla="*/ 75 w 983"/>
                <a:gd name="T73" fmla="*/ 358 h 454"/>
                <a:gd name="T74" fmla="*/ 56 w 983"/>
                <a:gd name="T75" fmla="*/ 392 h 454"/>
                <a:gd name="T76" fmla="*/ 34 w 983"/>
                <a:gd name="T77" fmla="*/ 416 h 454"/>
                <a:gd name="T78" fmla="*/ 18 w 983"/>
                <a:gd name="T79" fmla="*/ 438 h 454"/>
                <a:gd name="T80" fmla="*/ 0 w 983"/>
                <a:gd name="T81" fmla="*/ 454 h 454"/>
                <a:gd name="T82" fmla="*/ 0 w 983"/>
                <a:gd name="T83" fmla="*/ 454 h 454"/>
                <a:gd name="T84" fmla="*/ 117 w 983"/>
                <a:gd name="T85" fmla="*/ 432 h 454"/>
                <a:gd name="T86" fmla="*/ 384 w 983"/>
                <a:gd name="T87" fmla="*/ 382 h 454"/>
                <a:gd name="T88" fmla="*/ 537 w 983"/>
                <a:gd name="T89" fmla="*/ 350 h 454"/>
                <a:gd name="T90" fmla="*/ 681 w 983"/>
                <a:gd name="T91" fmla="*/ 315 h 454"/>
                <a:gd name="T92" fmla="*/ 748 w 983"/>
                <a:gd name="T93" fmla="*/ 299 h 454"/>
                <a:gd name="T94" fmla="*/ 804 w 983"/>
                <a:gd name="T95" fmla="*/ 283 h 454"/>
                <a:gd name="T96" fmla="*/ 852 w 983"/>
                <a:gd name="T97" fmla="*/ 267 h 454"/>
                <a:gd name="T98" fmla="*/ 886 w 983"/>
                <a:gd name="T99" fmla="*/ 251 h 454"/>
                <a:gd name="T100" fmla="*/ 886 w 983"/>
                <a:gd name="T101" fmla="*/ 251 h 454"/>
                <a:gd name="T102" fmla="*/ 908 w 983"/>
                <a:gd name="T103" fmla="*/ 240 h 454"/>
                <a:gd name="T104" fmla="*/ 926 w 983"/>
                <a:gd name="T105" fmla="*/ 227 h 454"/>
                <a:gd name="T106" fmla="*/ 945 w 983"/>
                <a:gd name="T107" fmla="*/ 213 h 454"/>
                <a:gd name="T108" fmla="*/ 958 w 983"/>
                <a:gd name="T109" fmla="*/ 200 h 454"/>
                <a:gd name="T110" fmla="*/ 969 w 983"/>
                <a:gd name="T111" fmla="*/ 184 h 454"/>
                <a:gd name="T112" fmla="*/ 977 w 983"/>
                <a:gd name="T113" fmla="*/ 168 h 454"/>
                <a:gd name="T114" fmla="*/ 983 w 983"/>
                <a:gd name="T115" fmla="*/ 149 h 454"/>
                <a:gd name="T116" fmla="*/ 983 w 983"/>
                <a:gd name="T117" fmla="*/ 133 h 454"/>
                <a:gd name="T118" fmla="*/ 983 w 983"/>
                <a:gd name="T119" fmla="*/ 133 h 4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83" h="454">
                  <a:moveTo>
                    <a:pt x="983" y="133"/>
                  </a:moveTo>
                  <a:lnTo>
                    <a:pt x="983" y="133"/>
                  </a:lnTo>
                  <a:lnTo>
                    <a:pt x="980" y="120"/>
                  </a:lnTo>
                  <a:lnTo>
                    <a:pt x="975" y="107"/>
                  </a:lnTo>
                  <a:lnTo>
                    <a:pt x="964" y="83"/>
                  </a:lnTo>
                  <a:lnTo>
                    <a:pt x="945" y="59"/>
                  </a:lnTo>
                  <a:lnTo>
                    <a:pt x="926" y="40"/>
                  </a:lnTo>
                  <a:lnTo>
                    <a:pt x="902" y="24"/>
                  </a:lnTo>
                  <a:lnTo>
                    <a:pt x="878" y="13"/>
                  </a:lnTo>
                  <a:lnTo>
                    <a:pt x="854" y="2"/>
                  </a:lnTo>
                  <a:lnTo>
                    <a:pt x="833" y="0"/>
                  </a:lnTo>
                  <a:lnTo>
                    <a:pt x="785" y="2"/>
                  </a:lnTo>
                  <a:lnTo>
                    <a:pt x="694" y="5"/>
                  </a:lnTo>
                  <a:lnTo>
                    <a:pt x="438" y="18"/>
                  </a:lnTo>
                  <a:lnTo>
                    <a:pt x="299" y="24"/>
                  </a:lnTo>
                  <a:lnTo>
                    <a:pt x="171" y="29"/>
                  </a:lnTo>
                  <a:lnTo>
                    <a:pt x="67" y="29"/>
                  </a:lnTo>
                  <a:lnTo>
                    <a:pt x="29" y="26"/>
                  </a:lnTo>
                  <a:lnTo>
                    <a:pt x="0" y="24"/>
                  </a:lnTo>
                  <a:lnTo>
                    <a:pt x="16" y="37"/>
                  </a:lnTo>
                  <a:lnTo>
                    <a:pt x="32" y="53"/>
                  </a:lnTo>
                  <a:lnTo>
                    <a:pt x="48" y="77"/>
                  </a:lnTo>
                  <a:lnTo>
                    <a:pt x="67" y="107"/>
                  </a:lnTo>
                  <a:lnTo>
                    <a:pt x="83" y="141"/>
                  </a:lnTo>
                  <a:lnTo>
                    <a:pt x="91" y="160"/>
                  </a:lnTo>
                  <a:lnTo>
                    <a:pt x="96" y="181"/>
                  </a:lnTo>
                  <a:lnTo>
                    <a:pt x="101" y="203"/>
                  </a:lnTo>
                  <a:lnTo>
                    <a:pt x="104" y="227"/>
                  </a:lnTo>
                  <a:lnTo>
                    <a:pt x="104" y="251"/>
                  </a:lnTo>
                  <a:lnTo>
                    <a:pt x="101" y="275"/>
                  </a:lnTo>
                  <a:lnTo>
                    <a:pt x="96" y="299"/>
                  </a:lnTo>
                  <a:lnTo>
                    <a:pt x="91" y="320"/>
                  </a:lnTo>
                  <a:lnTo>
                    <a:pt x="83" y="339"/>
                  </a:lnTo>
                  <a:lnTo>
                    <a:pt x="75" y="358"/>
                  </a:lnTo>
                  <a:lnTo>
                    <a:pt x="56" y="392"/>
                  </a:lnTo>
                  <a:lnTo>
                    <a:pt x="34" y="416"/>
                  </a:lnTo>
                  <a:lnTo>
                    <a:pt x="18" y="438"/>
                  </a:lnTo>
                  <a:lnTo>
                    <a:pt x="0" y="454"/>
                  </a:lnTo>
                  <a:lnTo>
                    <a:pt x="117" y="432"/>
                  </a:lnTo>
                  <a:lnTo>
                    <a:pt x="384" y="382"/>
                  </a:lnTo>
                  <a:lnTo>
                    <a:pt x="537" y="350"/>
                  </a:lnTo>
                  <a:lnTo>
                    <a:pt x="681" y="315"/>
                  </a:lnTo>
                  <a:lnTo>
                    <a:pt x="748" y="299"/>
                  </a:lnTo>
                  <a:lnTo>
                    <a:pt x="804" y="283"/>
                  </a:lnTo>
                  <a:lnTo>
                    <a:pt x="852" y="267"/>
                  </a:lnTo>
                  <a:lnTo>
                    <a:pt x="886" y="251"/>
                  </a:lnTo>
                  <a:lnTo>
                    <a:pt x="908" y="240"/>
                  </a:lnTo>
                  <a:lnTo>
                    <a:pt x="926" y="227"/>
                  </a:lnTo>
                  <a:lnTo>
                    <a:pt x="945" y="213"/>
                  </a:lnTo>
                  <a:lnTo>
                    <a:pt x="958" y="200"/>
                  </a:lnTo>
                  <a:lnTo>
                    <a:pt x="969" y="184"/>
                  </a:lnTo>
                  <a:lnTo>
                    <a:pt x="977" y="168"/>
                  </a:lnTo>
                  <a:lnTo>
                    <a:pt x="983" y="149"/>
                  </a:lnTo>
                  <a:lnTo>
                    <a:pt x="983" y="133"/>
                  </a:lnTo>
                  <a:close/>
                </a:path>
              </a:pathLst>
            </a:custGeom>
            <a:solidFill>
              <a:srgbClr val="7188B5"/>
            </a:solidFill>
            <a:ln w="508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auto">
            <a:xfrm>
              <a:off x="4773" y="2630"/>
              <a:ext cx="202" cy="416"/>
            </a:xfrm>
            <a:custGeom>
              <a:avLst/>
              <a:gdLst>
                <a:gd name="T0" fmla="*/ 176 w 202"/>
                <a:gd name="T1" fmla="*/ 416 h 416"/>
                <a:gd name="T2" fmla="*/ 0 w 202"/>
                <a:gd name="T3" fmla="*/ 96 h 416"/>
                <a:gd name="T4" fmla="*/ 101 w 202"/>
                <a:gd name="T5" fmla="*/ 0 h 416"/>
                <a:gd name="T6" fmla="*/ 202 w 202"/>
                <a:gd name="T7" fmla="*/ 34 h 416"/>
                <a:gd name="T8" fmla="*/ 176 w 202"/>
                <a:gd name="T9" fmla="*/ 416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2" h="416">
                  <a:moveTo>
                    <a:pt x="176" y="416"/>
                  </a:moveTo>
                  <a:lnTo>
                    <a:pt x="0" y="96"/>
                  </a:lnTo>
                  <a:lnTo>
                    <a:pt x="101" y="0"/>
                  </a:lnTo>
                  <a:lnTo>
                    <a:pt x="202" y="34"/>
                  </a:lnTo>
                  <a:lnTo>
                    <a:pt x="176" y="416"/>
                  </a:lnTo>
                  <a:close/>
                </a:path>
              </a:pathLst>
            </a:custGeom>
            <a:solidFill>
              <a:srgbClr val="FFFFFF"/>
            </a:solidFill>
            <a:ln w="508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6394" name="Freeform 10"/>
            <p:cNvSpPr>
              <a:spLocks/>
            </p:cNvSpPr>
            <p:nvPr/>
          </p:nvSpPr>
          <p:spPr bwMode="auto">
            <a:xfrm>
              <a:off x="4893" y="2771"/>
              <a:ext cx="72" cy="275"/>
            </a:xfrm>
            <a:custGeom>
              <a:avLst/>
              <a:gdLst>
                <a:gd name="T0" fmla="*/ 29 w 72"/>
                <a:gd name="T1" fmla="*/ 6 h 275"/>
                <a:gd name="T2" fmla="*/ 29 w 72"/>
                <a:gd name="T3" fmla="*/ 6 h 275"/>
                <a:gd name="T4" fmla="*/ 34 w 72"/>
                <a:gd name="T5" fmla="*/ 22 h 275"/>
                <a:gd name="T6" fmla="*/ 50 w 72"/>
                <a:gd name="T7" fmla="*/ 62 h 275"/>
                <a:gd name="T8" fmla="*/ 58 w 72"/>
                <a:gd name="T9" fmla="*/ 88 h 275"/>
                <a:gd name="T10" fmla="*/ 64 w 72"/>
                <a:gd name="T11" fmla="*/ 123 h 275"/>
                <a:gd name="T12" fmla="*/ 69 w 72"/>
                <a:gd name="T13" fmla="*/ 160 h 275"/>
                <a:gd name="T14" fmla="*/ 72 w 72"/>
                <a:gd name="T15" fmla="*/ 200 h 275"/>
                <a:gd name="T16" fmla="*/ 56 w 72"/>
                <a:gd name="T17" fmla="*/ 275 h 275"/>
                <a:gd name="T18" fmla="*/ 0 w 72"/>
                <a:gd name="T19" fmla="*/ 219 h 275"/>
                <a:gd name="T20" fmla="*/ 0 w 72"/>
                <a:gd name="T21" fmla="*/ 219 h 275"/>
                <a:gd name="T22" fmla="*/ 2 w 72"/>
                <a:gd name="T23" fmla="*/ 120 h 275"/>
                <a:gd name="T24" fmla="*/ 5 w 72"/>
                <a:gd name="T25" fmla="*/ 48 h 275"/>
                <a:gd name="T26" fmla="*/ 5 w 72"/>
                <a:gd name="T27" fmla="*/ 19 h 275"/>
                <a:gd name="T28" fmla="*/ 2 w 72"/>
                <a:gd name="T29" fmla="*/ 0 h 275"/>
                <a:gd name="T30" fmla="*/ 29 w 72"/>
                <a:gd name="T31" fmla="*/ 6 h 2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2" h="275">
                  <a:moveTo>
                    <a:pt x="29" y="6"/>
                  </a:moveTo>
                  <a:lnTo>
                    <a:pt x="29" y="6"/>
                  </a:lnTo>
                  <a:lnTo>
                    <a:pt x="34" y="22"/>
                  </a:lnTo>
                  <a:lnTo>
                    <a:pt x="50" y="62"/>
                  </a:lnTo>
                  <a:lnTo>
                    <a:pt x="58" y="88"/>
                  </a:lnTo>
                  <a:lnTo>
                    <a:pt x="64" y="123"/>
                  </a:lnTo>
                  <a:lnTo>
                    <a:pt x="69" y="160"/>
                  </a:lnTo>
                  <a:lnTo>
                    <a:pt x="72" y="200"/>
                  </a:lnTo>
                  <a:lnTo>
                    <a:pt x="56" y="275"/>
                  </a:lnTo>
                  <a:lnTo>
                    <a:pt x="0" y="219"/>
                  </a:lnTo>
                  <a:lnTo>
                    <a:pt x="2" y="120"/>
                  </a:lnTo>
                  <a:lnTo>
                    <a:pt x="5" y="48"/>
                  </a:lnTo>
                  <a:lnTo>
                    <a:pt x="5" y="19"/>
                  </a:lnTo>
                  <a:lnTo>
                    <a:pt x="2" y="0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82BA50"/>
            </a:solidFill>
            <a:ln w="508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6395" name="Freeform 11"/>
            <p:cNvSpPr>
              <a:spLocks/>
            </p:cNvSpPr>
            <p:nvPr/>
          </p:nvSpPr>
          <p:spPr bwMode="auto">
            <a:xfrm>
              <a:off x="4738" y="2587"/>
              <a:ext cx="128" cy="163"/>
            </a:xfrm>
            <a:custGeom>
              <a:avLst/>
              <a:gdLst>
                <a:gd name="T0" fmla="*/ 80 w 128"/>
                <a:gd name="T1" fmla="*/ 24 h 163"/>
                <a:gd name="T2" fmla="*/ 128 w 128"/>
                <a:gd name="T3" fmla="*/ 59 h 163"/>
                <a:gd name="T4" fmla="*/ 83 w 128"/>
                <a:gd name="T5" fmla="*/ 163 h 163"/>
                <a:gd name="T6" fmla="*/ 0 w 128"/>
                <a:gd name="T7" fmla="*/ 0 h 163"/>
                <a:gd name="T8" fmla="*/ 80 w 128"/>
                <a:gd name="T9" fmla="*/ 24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" h="163">
                  <a:moveTo>
                    <a:pt x="80" y="24"/>
                  </a:moveTo>
                  <a:lnTo>
                    <a:pt x="128" y="59"/>
                  </a:lnTo>
                  <a:lnTo>
                    <a:pt x="83" y="163"/>
                  </a:lnTo>
                  <a:lnTo>
                    <a:pt x="0" y="0"/>
                  </a:lnTo>
                  <a:lnTo>
                    <a:pt x="80" y="24"/>
                  </a:lnTo>
                  <a:close/>
                </a:path>
              </a:pathLst>
            </a:custGeom>
            <a:solidFill>
              <a:srgbClr val="FFFFFF"/>
            </a:solidFill>
            <a:ln w="508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auto">
            <a:xfrm>
              <a:off x="4866" y="2563"/>
              <a:ext cx="99" cy="133"/>
            </a:xfrm>
            <a:custGeom>
              <a:avLst/>
              <a:gdLst>
                <a:gd name="T0" fmla="*/ 0 w 99"/>
                <a:gd name="T1" fmla="*/ 83 h 133"/>
                <a:gd name="T2" fmla="*/ 99 w 99"/>
                <a:gd name="T3" fmla="*/ 133 h 133"/>
                <a:gd name="T4" fmla="*/ 77 w 99"/>
                <a:gd name="T5" fmla="*/ 3 h 133"/>
                <a:gd name="T6" fmla="*/ 32 w 99"/>
                <a:gd name="T7" fmla="*/ 0 h 133"/>
                <a:gd name="T8" fmla="*/ 0 w 99"/>
                <a:gd name="T9" fmla="*/ 83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133">
                  <a:moveTo>
                    <a:pt x="0" y="83"/>
                  </a:moveTo>
                  <a:lnTo>
                    <a:pt x="99" y="133"/>
                  </a:lnTo>
                  <a:lnTo>
                    <a:pt x="77" y="3"/>
                  </a:lnTo>
                  <a:lnTo>
                    <a:pt x="32" y="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 w="508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6397" name="Freeform 13"/>
            <p:cNvSpPr>
              <a:spLocks/>
            </p:cNvSpPr>
            <p:nvPr/>
          </p:nvSpPr>
          <p:spPr bwMode="auto">
            <a:xfrm>
              <a:off x="4850" y="2678"/>
              <a:ext cx="88" cy="131"/>
            </a:xfrm>
            <a:custGeom>
              <a:avLst/>
              <a:gdLst>
                <a:gd name="T0" fmla="*/ 0 w 88"/>
                <a:gd name="T1" fmla="*/ 26 h 131"/>
                <a:gd name="T2" fmla="*/ 0 w 88"/>
                <a:gd name="T3" fmla="*/ 26 h 131"/>
                <a:gd name="T4" fmla="*/ 8 w 88"/>
                <a:gd name="T5" fmla="*/ 26 h 131"/>
                <a:gd name="T6" fmla="*/ 24 w 88"/>
                <a:gd name="T7" fmla="*/ 21 h 131"/>
                <a:gd name="T8" fmla="*/ 45 w 88"/>
                <a:gd name="T9" fmla="*/ 13 h 131"/>
                <a:gd name="T10" fmla="*/ 59 w 88"/>
                <a:gd name="T11" fmla="*/ 8 h 131"/>
                <a:gd name="T12" fmla="*/ 69 w 88"/>
                <a:gd name="T13" fmla="*/ 0 h 131"/>
                <a:gd name="T14" fmla="*/ 69 w 88"/>
                <a:gd name="T15" fmla="*/ 0 h 131"/>
                <a:gd name="T16" fmla="*/ 75 w 88"/>
                <a:gd name="T17" fmla="*/ 13 h 131"/>
                <a:gd name="T18" fmla="*/ 83 w 88"/>
                <a:gd name="T19" fmla="*/ 45 h 131"/>
                <a:gd name="T20" fmla="*/ 85 w 88"/>
                <a:gd name="T21" fmla="*/ 64 h 131"/>
                <a:gd name="T22" fmla="*/ 88 w 88"/>
                <a:gd name="T23" fmla="*/ 83 h 131"/>
                <a:gd name="T24" fmla="*/ 88 w 88"/>
                <a:gd name="T25" fmla="*/ 101 h 131"/>
                <a:gd name="T26" fmla="*/ 85 w 88"/>
                <a:gd name="T27" fmla="*/ 115 h 131"/>
                <a:gd name="T28" fmla="*/ 37 w 88"/>
                <a:gd name="T29" fmla="*/ 131 h 131"/>
                <a:gd name="T30" fmla="*/ 0 w 88"/>
                <a:gd name="T31" fmla="*/ 26 h 1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8" h="131">
                  <a:moveTo>
                    <a:pt x="0" y="26"/>
                  </a:moveTo>
                  <a:lnTo>
                    <a:pt x="0" y="26"/>
                  </a:lnTo>
                  <a:lnTo>
                    <a:pt x="8" y="26"/>
                  </a:lnTo>
                  <a:lnTo>
                    <a:pt x="24" y="21"/>
                  </a:lnTo>
                  <a:lnTo>
                    <a:pt x="45" y="13"/>
                  </a:lnTo>
                  <a:lnTo>
                    <a:pt x="59" y="8"/>
                  </a:lnTo>
                  <a:lnTo>
                    <a:pt x="69" y="0"/>
                  </a:lnTo>
                  <a:lnTo>
                    <a:pt x="75" y="13"/>
                  </a:lnTo>
                  <a:lnTo>
                    <a:pt x="83" y="45"/>
                  </a:lnTo>
                  <a:lnTo>
                    <a:pt x="85" y="64"/>
                  </a:lnTo>
                  <a:lnTo>
                    <a:pt x="88" y="83"/>
                  </a:lnTo>
                  <a:lnTo>
                    <a:pt x="88" y="101"/>
                  </a:lnTo>
                  <a:lnTo>
                    <a:pt x="85" y="115"/>
                  </a:lnTo>
                  <a:lnTo>
                    <a:pt x="37" y="131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82BA50"/>
            </a:solidFill>
            <a:ln w="508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6398" name="Freeform 14"/>
            <p:cNvSpPr>
              <a:spLocks/>
            </p:cNvSpPr>
            <p:nvPr/>
          </p:nvSpPr>
          <p:spPr bwMode="auto">
            <a:xfrm>
              <a:off x="4949" y="2485"/>
              <a:ext cx="93" cy="561"/>
            </a:xfrm>
            <a:custGeom>
              <a:avLst/>
              <a:gdLst>
                <a:gd name="T0" fmla="*/ 5 w 93"/>
                <a:gd name="T1" fmla="*/ 62 h 561"/>
                <a:gd name="T2" fmla="*/ 5 w 93"/>
                <a:gd name="T3" fmla="*/ 62 h 561"/>
                <a:gd name="T4" fmla="*/ 8 w 93"/>
                <a:gd name="T5" fmla="*/ 123 h 561"/>
                <a:gd name="T6" fmla="*/ 13 w 93"/>
                <a:gd name="T7" fmla="*/ 265 h 561"/>
                <a:gd name="T8" fmla="*/ 16 w 93"/>
                <a:gd name="T9" fmla="*/ 348 h 561"/>
                <a:gd name="T10" fmla="*/ 13 w 93"/>
                <a:gd name="T11" fmla="*/ 430 h 561"/>
                <a:gd name="T12" fmla="*/ 8 w 93"/>
                <a:gd name="T13" fmla="*/ 502 h 561"/>
                <a:gd name="T14" fmla="*/ 5 w 93"/>
                <a:gd name="T15" fmla="*/ 535 h 561"/>
                <a:gd name="T16" fmla="*/ 0 w 93"/>
                <a:gd name="T17" fmla="*/ 561 h 561"/>
                <a:gd name="T18" fmla="*/ 0 w 93"/>
                <a:gd name="T19" fmla="*/ 561 h 561"/>
                <a:gd name="T20" fmla="*/ 10 w 93"/>
                <a:gd name="T21" fmla="*/ 529 h 561"/>
                <a:gd name="T22" fmla="*/ 40 w 93"/>
                <a:gd name="T23" fmla="*/ 454 h 561"/>
                <a:gd name="T24" fmla="*/ 72 w 93"/>
                <a:gd name="T25" fmla="*/ 361 h 561"/>
                <a:gd name="T26" fmla="*/ 85 w 93"/>
                <a:gd name="T27" fmla="*/ 316 h 561"/>
                <a:gd name="T28" fmla="*/ 93 w 93"/>
                <a:gd name="T29" fmla="*/ 276 h 561"/>
                <a:gd name="T30" fmla="*/ 40 w 93"/>
                <a:gd name="T31" fmla="*/ 217 h 561"/>
                <a:gd name="T32" fmla="*/ 93 w 93"/>
                <a:gd name="T33" fmla="*/ 155 h 561"/>
                <a:gd name="T34" fmla="*/ 40 w 93"/>
                <a:gd name="T35" fmla="*/ 0 h 561"/>
                <a:gd name="T36" fmla="*/ 5 w 93"/>
                <a:gd name="T37" fmla="*/ 62 h 5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3" h="561">
                  <a:moveTo>
                    <a:pt x="5" y="62"/>
                  </a:moveTo>
                  <a:lnTo>
                    <a:pt x="5" y="62"/>
                  </a:lnTo>
                  <a:lnTo>
                    <a:pt x="8" y="123"/>
                  </a:lnTo>
                  <a:lnTo>
                    <a:pt x="13" y="265"/>
                  </a:lnTo>
                  <a:lnTo>
                    <a:pt x="16" y="348"/>
                  </a:lnTo>
                  <a:lnTo>
                    <a:pt x="13" y="430"/>
                  </a:lnTo>
                  <a:lnTo>
                    <a:pt x="8" y="502"/>
                  </a:lnTo>
                  <a:lnTo>
                    <a:pt x="5" y="535"/>
                  </a:lnTo>
                  <a:lnTo>
                    <a:pt x="0" y="561"/>
                  </a:lnTo>
                  <a:lnTo>
                    <a:pt x="10" y="529"/>
                  </a:lnTo>
                  <a:lnTo>
                    <a:pt x="40" y="454"/>
                  </a:lnTo>
                  <a:lnTo>
                    <a:pt x="72" y="361"/>
                  </a:lnTo>
                  <a:lnTo>
                    <a:pt x="85" y="316"/>
                  </a:lnTo>
                  <a:lnTo>
                    <a:pt x="93" y="276"/>
                  </a:lnTo>
                  <a:lnTo>
                    <a:pt x="40" y="217"/>
                  </a:lnTo>
                  <a:lnTo>
                    <a:pt x="93" y="155"/>
                  </a:lnTo>
                  <a:lnTo>
                    <a:pt x="40" y="0"/>
                  </a:lnTo>
                  <a:lnTo>
                    <a:pt x="5" y="62"/>
                  </a:lnTo>
                  <a:close/>
                </a:path>
              </a:pathLst>
            </a:custGeom>
            <a:solidFill>
              <a:srgbClr val="7188B5"/>
            </a:solidFill>
            <a:ln w="508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6399" name="Freeform 15"/>
            <p:cNvSpPr>
              <a:spLocks/>
            </p:cNvSpPr>
            <p:nvPr/>
          </p:nvSpPr>
          <p:spPr bwMode="auto">
            <a:xfrm>
              <a:off x="4644" y="2587"/>
              <a:ext cx="305" cy="459"/>
            </a:xfrm>
            <a:custGeom>
              <a:avLst/>
              <a:gdLst>
                <a:gd name="T0" fmla="*/ 305 w 305"/>
                <a:gd name="T1" fmla="*/ 459 h 459"/>
                <a:gd name="T2" fmla="*/ 305 w 305"/>
                <a:gd name="T3" fmla="*/ 459 h 459"/>
                <a:gd name="T4" fmla="*/ 278 w 305"/>
                <a:gd name="T5" fmla="*/ 409 h 459"/>
                <a:gd name="T6" fmla="*/ 217 w 305"/>
                <a:gd name="T7" fmla="*/ 286 h 459"/>
                <a:gd name="T8" fmla="*/ 147 w 305"/>
                <a:gd name="T9" fmla="*/ 133 h 459"/>
                <a:gd name="T10" fmla="*/ 115 w 305"/>
                <a:gd name="T11" fmla="*/ 61 h 459"/>
                <a:gd name="T12" fmla="*/ 94 w 305"/>
                <a:gd name="T13" fmla="*/ 0 h 459"/>
                <a:gd name="T14" fmla="*/ 38 w 305"/>
                <a:gd name="T15" fmla="*/ 0 h 459"/>
                <a:gd name="T16" fmla="*/ 0 w 305"/>
                <a:gd name="T17" fmla="*/ 158 h 459"/>
                <a:gd name="T18" fmla="*/ 118 w 305"/>
                <a:gd name="T19" fmla="*/ 190 h 459"/>
                <a:gd name="T20" fmla="*/ 64 w 305"/>
                <a:gd name="T21" fmla="*/ 278 h 459"/>
                <a:gd name="T22" fmla="*/ 64 w 305"/>
                <a:gd name="T23" fmla="*/ 278 h 459"/>
                <a:gd name="T24" fmla="*/ 86 w 305"/>
                <a:gd name="T25" fmla="*/ 304 h 459"/>
                <a:gd name="T26" fmla="*/ 110 w 305"/>
                <a:gd name="T27" fmla="*/ 331 h 459"/>
                <a:gd name="T28" fmla="*/ 139 w 305"/>
                <a:gd name="T29" fmla="*/ 360 h 459"/>
                <a:gd name="T30" fmla="*/ 177 w 305"/>
                <a:gd name="T31" fmla="*/ 395 h 459"/>
                <a:gd name="T32" fmla="*/ 217 w 305"/>
                <a:gd name="T33" fmla="*/ 425 h 459"/>
                <a:gd name="T34" fmla="*/ 238 w 305"/>
                <a:gd name="T35" fmla="*/ 435 h 459"/>
                <a:gd name="T36" fmla="*/ 259 w 305"/>
                <a:gd name="T37" fmla="*/ 446 h 459"/>
                <a:gd name="T38" fmla="*/ 281 w 305"/>
                <a:gd name="T39" fmla="*/ 454 h 459"/>
                <a:gd name="T40" fmla="*/ 305 w 305"/>
                <a:gd name="T41" fmla="*/ 459 h 459"/>
                <a:gd name="T42" fmla="*/ 305 w 305"/>
                <a:gd name="T43" fmla="*/ 459 h 4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05" h="459">
                  <a:moveTo>
                    <a:pt x="305" y="459"/>
                  </a:moveTo>
                  <a:lnTo>
                    <a:pt x="305" y="459"/>
                  </a:lnTo>
                  <a:lnTo>
                    <a:pt x="278" y="409"/>
                  </a:lnTo>
                  <a:lnTo>
                    <a:pt x="217" y="286"/>
                  </a:lnTo>
                  <a:lnTo>
                    <a:pt x="147" y="133"/>
                  </a:lnTo>
                  <a:lnTo>
                    <a:pt x="115" y="61"/>
                  </a:lnTo>
                  <a:lnTo>
                    <a:pt x="94" y="0"/>
                  </a:lnTo>
                  <a:lnTo>
                    <a:pt x="38" y="0"/>
                  </a:lnTo>
                  <a:lnTo>
                    <a:pt x="0" y="158"/>
                  </a:lnTo>
                  <a:lnTo>
                    <a:pt x="118" y="190"/>
                  </a:lnTo>
                  <a:lnTo>
                    <a:pt x="64" y="278"/>
                  </a:lnTo>
                  <a:lnTo>
                    <a:pt x="86" y="304"/>
                  </a:lnTo>
                  <a:lnTo>
                    <a:pt x="110" y="331"/>
                  </a:lnTo>
                  <a:lnTo>
                    <a:pt x="139" y="360"/>
                  </a:lnTo>
                  <a:lnTo>
                    <a:pt x="177" y="395"/>
                  </a:lnTo>
                  <a:lnTo>
                    <a:pt x="217" y="425"/>
                  </a:lnTo>
                  <a:lnTo>
                    <a:pt x="238" y="435"/>
                  </a:lnTo>
                  <a:lnTo>
                    <a:pt x="259" y="446"/>
                  </a:lnTo>
                  <a:lnTo>
                    <a:pt x="281" y="454"/>
                  </a:lnTo>
                  <a:lnTo>
                    <a:pt x="305" y="459"/>
                  </a:lnTo>
                  <a:close/>
                </a:path>
              </a:pathLst>
            </a:custGeom>
            <a:solidFill>
              <a:srgbClr val="7188B5"/>
            </a:solidFill>
            <a:ln w="508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6400" name="Freeform 16"/>
            <p:cNvSpPr>
              <a:spLocks/>
            </p:cNvSpPr>
            <p:nvPr/>
          </p:nvSpPr>
          <p:spPr bwMode="auto">
            <a:xfrm>
              <a:off x="4511" y="1957"/>
              <a:ext cx="566" cy="665"/>
            </a:xfrm>
            <a:custGeom>
              <a:avLst/>
              <a:gdLst>
                <a:gd name="T0" fmla="*/ 0 w 566"/>
                <a:gd name="T1" fmla="*/ 318 h 665"/>
                <a:gd name="T2" fmla="*/ 8 w 566"/>
                <a:gd name="T3" fmla="*/ 253 h 665"/>
                <a:gd name="T4" fmla="*/ 24 w 566"/>
                <a:gd name="T5" fmla="*/ 195 h 665"/>
                <a:gd name="T6" fmla="*/ 48 w 566"/>
                <a:gd name="T7" fmla="*/ 139 h 665"/>
                <a:gd name="T8" fmla="*/ 83 w 566"/>
                <a:gd name="T9" fmla="*/ 93 h 665"/>
                <a:gd name="T10" fmla="*/ 125 w 566"/>
                <a:gd name="T11" fmla="*/ 53 h 665"/>
                <a:gd name="T12" fmla="*/ 173 w 566"/>
                <a:gd name="T13" fmla="*/ 26 h 665"/>
                <a:gd name="T14" fmla="*/ 227 w 566"/>
                <a:gd name="T15" fmla="*/ 8 h 665"/>
                <a:gd name="T16" fmla="*/ 283 w 566"/>
                <a:gd name="T17" fmla="*/ 0 h 665"/>
                <a:gd name="T18" fmla="*/ 312 w 566"/>
                <a:gd name="T19" fmla="*/ 2 h 665"/>
                <a:gd name="T20" fmla="*/ 368 w 566"/>
                <a:gd name="T21" fmla="*/ 16 h 665"/>
                <a:gd name="T22" fmla="*/ 419 w 566"/>
                <a:gd name="T23" fmla="*/ 40 h 665"/>
                <a:gd name="T24" fmla="*/ 464 w 566"/>
                <a:gd name="T25" fmla="*/ 72 h 665"/>
                <a:gd name="T26" fmla="*/ 502 w 566"/>
                <a:gd name="T27" fmla="*/ 115 h 665"/>
                <a:gd name="T28" fmla="*/ 531 w 566"/>
                <a:gd name="T29" fmla="*/ 165 h 665"/>
                <a:gd name="T30" fmla="*/ 553 w 566"/>
                <a:gd name="T31" fmla="*/ 221 h 665"/>
                <a:gd name="T32" fmla="*/ 566 w 566"/>
                <a:gd name="T33" fmla="*/ 283 h 665"/>
                <a:gd name="T34" fmla="*/ 566 w 566"/>
                <a:gd name="T35" fmla="*/ 318 h 665"/>
                <a:gd name="T36" fmla="*/ 561 w 566"/>
                <a:gd name="T37" fmla="*/ 382 h 665"/>
                <a:gd name="T38" fmla="*/ 547 w 566"/>
                <a:gd name="T39" fmla="*/ 443 h 665"/>
                <a:gd name="T40" fmla="*/ 521 w 566"/>
                <a:gd name="T41" fmla="*/ 502 h 665"/>
                <a:gd name="T42" fmla="*/ 489 w 566"/>
                <a:gd name="T43" fmla="*/ 555 h 665"/>
                <a:gd name="T44" fmla="*/ 448 w 566"/>
                <a:gd name="T45" fmla="*/ 601 h 665"/>
                <a:gd name="T46" fmla="*/ 403 w 566"/>
                <a:gd name="T47" fmla="*/ 635 h 665"/>
                <a:gd name="T48" fmla="*/ 350 w 566"/>
                <a:gd name="T49" fmla="*/ 657 h 665"/>
                <a:gd name="T50" fmla="*/ 294 w 566"/>
                <a:gd name="T51" fmla="*/ 665 h 665"/>
                <a:gd name="T52" fmla="*/ 264 w 566"/>
                <a:gd name="T53" fmla="*/ 662 h 665"/>
                <a:gd name="T54" fmla="*/ 208 w 566"/>
                <a:gd name="T55" fmla="*/ 646 h 665"/>
                <a:gd name="T56" fmla="*/ 157 w 566"/>
                <a:gd name="T57" fmla="*/ 619 h 665"/>
                <a:gd name="T58" fmla="*/ 109 w 566"/>
                <a:gd name="T59" fmla="*/ 579 h 665"/>
                <a:gd name="T60" fmla="*/ 69 w 566"/>
                <a:gd name="T61" fmla="*/ 531 h 665"/>
                <a:gd name="T62" fmla="*/ 37 w 566"/>
                <a:gd name="T63" fmla="*/ 475 h 665"/>
                <a:gd name="T64" fmla="*/ 16 w 566"/>
                <a:gd name="T65" fmla="*/ 414 h 665"/>
                <a:gd name="T66" fmla="*/ 2 w 566"/>
                <a:gd name="T67" fmla="*/ 350 h 665"/>
                <a:gd name="T68" fmla="*/ 0 w 566"/>
                <a:gd name="T69" fmla="*/ 318 h 6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66" h="665">
                  <a:moveTo>
                    <a:pt x="0" y="318"/>
                  </a:moveTo>
                  <a:lnTo>
                    <a:pt x="0" y="318"/>
                  </a:lnTo>
                  <a:lnTo>
                    <a:pt x="2" y="283"/>
                  </a:lnTo>
                  <a:lnTo>
                    <a:pt x="8" y="253"/>
                  </a:lnTo>
                  <a:lnTo>
                    <a:pt x="13" y="221"/>
                  </a:lnTo>
                  <a:lnTo>
                    <a:pt x="24" y="195"/>
                  </a:lnTo>
                  <a:lnTo>
                    <a:pt x="35" y="165"/>
                  </a:lnTo>
                  <a:lnTo>
                    <a:pt x="48" y="139"/>
                  </a:lnTo>
                  <a:lnTo>
                    <a:pt x="67" y="115"/>
                  </a:lnTo>
                  <a:lnTo>
                    <a:pt x="83" y="93"/>
                  </a:lnTo>
                  <a:lnTo>
                    <a:pt x="104" y="72"/>
                  </a:lnTo>
                  <a:lnTo>
                    <a:pt x="125" y="53"/>
                  </a:lnTo>
                  <a:lnTo>
                    <a:pt x="149" y="40"/>
                  </a:lnTo>
                  <a:lnTo>
                    <a:pt x="173" y="26"/>
                  </a:lnTo>
                  <a:lnTo>
                    <a:pt x="200" y="16"/>
                  </a:lnTo>
                  <a:lnTo>
                    <a:pt x="227" y="8"/>
                  </a:lnTo>
                  <a:lnTo>
                    <a:pt x="254" y="2"/>
                  </a:lnTo>
                  <a:lnTo>
                    <a:pt x="283" y="0"/>
                  </a:lnTo>
                  <a:lnTo>
                    <a:pt x="312" y="2"/>
                  </a:lnTo>
                  <a:lnTo>
                    <a:pt x="342" y="8"/>
                  </a:lnTo>
                  <a:lnTo>
                    <a:pt x="368" y="16"/>
                  </a:lnTo>
                  <a:lnTo>
                    <a:pt x="395" y="26"/>
                  </a:lnTo>
                  <a:lnTo>
                    <a:pt x="419" y="40"/>
                  </a:lnTo>
                  <a:lnTo>
                    <a:pt x="443" y="53"/>
                  </a:lnTo>
                  <a:lnTo>
                    <a:pt x="464" y="72"/>
                  </a:lnTo>
                  <a:lnTo>
                    <a:pt x="483" y="93"/>
                  </a:lnTo>
                  <a:lnTo>
                    <a:pt x="502" y="115"/>
                  </a:lnTo>
                  <a:lnTo>
                    <a:pt x="518" y="139"/>
                  </a:lnTo>
                  <a:lnTo>
                    <a:pt x="531" y="165"/>
                  </a:lnTo>
                  <a:lnTo>
                    <a:pt x="545" y="195"/>
                  </a:lnTo>
                  <a:lnTo>
                    <a:pt x="553" y="221"/>
                  </a:lnTo>
                  <a:lnTo>
                    <a:pt x="561" y="253"/>
                  </a:lnTo>
                  <a:lnTo>
                    <a:pt x="566" y="283"/>
                  </a:lnTo>
                  <a:lnTo>
                    <a:pt x="566" y="318"/>
                  </a:lnTo>
                  <a:lnTo>
                    <a:pt x="566" y="350"/>
                  </a:lnTo>
                  <a:lnTo>
                    <a:pt x="561" y="382"/>
                  </a:lnTo>
                  <a:lnTo>
                    <a:pt x="555" y="414"/>
                  </a:lnTo>
                  <a:lnTo>
                    <a:pt x="547" y="443"/>
                  </a:lnTo>
                  <a:lnTo>
                    <a:pt x="534" y="475"/>
                  </a:lnTo>
                  <a:lnTo>
                    <a:pt x="521" y="502"/>
                  </a:lnTo>
                  <a:lnTo>
                    <a:pt x="507" y="531"/>
                  </a:lnTo>
                  <a:lnTo>
                    <a:pt x="489" y="555"/>
                  </a:lnTo>
                  <a:lnTo>
                    <a:pt x="470" y="579"/>
                  </a:lnTo>
                  <a:lnTo>
                    <a:pt x="448" y="601"/>
                  </a:lnTo>
                  <a:lnTo>
                    <a:pt x="427" y="619"/>
                  </a:lnTo>
                  <a:lnTo>
                    <a:pt x="403" y="635"/>
                  </a:lnTo>
                  <a:lnTo>
                    <a:pt x="376" y="646"/>
                  </a:lnTo>
                  <a:lnTo>
                    <a:pt x="350" y="657"/>
                  </a:lnTo>
                  <a:lnTo>
                    <a:pt x="323" y="662"/>
                  </a:lnTo>
                  <a:lnTo>
                    <a:pt x="294" y="665"/>
                  </a:lnTo>
                  <a:lnTo>
                    <a:pt x="264" y="662"/>
                  </a:lnTo>
                  <a:lnTo>
                    <a:pt x="237" y="657"/>
                  </a:lnTo>
                  <a:lnTo>
                    <a:pt x="208" y="646"/>
                  </a:lnTo>
                  <a:lnTo>
                    <a:pt x="181" y="635"/>
                  </a:lnTo>
                  <a:lnTo>
                    <a:pt x="157" y="619"/>
                  </a:lnTo>
                  <a:lnTo>
                    <a:pt x="133" y="601"/>
                  </a:lnTo>
                  <a:lnTo>
                    <a:pt x="109" y="579"/>
                  </a:lnTo>
                  <a:lnTo>
                    <a:pt x="88" y="555"/>
                  </a:lnTo>
                  <a:lnTo>
                    <a:pt x="69" y="531"/>
                  </a:lnTo>
                  <a:lnTo>
                    <a:pt x="53" y="502"/>
                  </a:lnTo>
                  <a:lnTo>
                    <a:pt x="37" y="475"/>
                  </a:lnTo>
                  <a:lnTo>
                    <a:pt x="24" y="443"/>
                  </a:lnTo>
                  <a:lnTo>
                    <a:pt x="16" y="414"/>
                  </a:lnTo>
                  <a:lnTo>
                    <a:pt x="8" y="382"/>
                  </a:lnTo>
                  <a:lnTo>
                    <a:pt x="2" y="350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F6E6D7"/>
            </a:solidFill>
            <a:ln w="508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6401" name="Freeform 17"/>
            <p:cNvSpPr>
              <a:spLocks/>
            </p:cNvSpPr>
            <p:nvPr/>
          </p:nvSpPr>
          <p:spPr bwMode="auto">
            <a:xfrm>
              <a:off x="4967" y="2323"/>
              <a:ext cx="54" cy="133"/>
            </a:xfrm>
            <a:custGeom>
              <a:avLst/>
              <a:gdLst>
                <a:gd name="T0" fmla="*/ 0 w 54"/>
                <a:gd name="T1" fmla="*/ 0 h 133"/>
                <a:gd name="T2" fmla="*/ 54 w 54"/>
                <a:gd name="T3" fmla="*/ 90 h 133"/>
                <a:gd name="T4" fmla="*/ 0 w 54"/>
                <a:gd name="T5" fmla="*/ 133 h 1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133">
                  <a:moveTo>
                    <a:pt x="0" y="0"/>
                  </a:moveTo>
                  <a:lnTo>
                    <a:pt x="54" y="90"/>
                  </a:lnTo>
                  <a:lnTo>
                    <a:pt x="0" y="133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>
              <a:off x="4751" y="2272"/>
              <a:ext cx="3" cy="88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>
              <a:off x="5008" y="2216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>
              <a:off x="5008" y="2216"/>
              <a:ext cx="1" cy="1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>
              <a:off x="5002" y="2259"/>
              <a:ext cx="1" cy="8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auto">
            <a:xfrm>
              <a:off x="4716" y="2472"/>
              <a:ext cx="254" cy="46"/>
            </a:xfrm>
            <a:custGeom>
              <a:avLst/>
              <a:gdLst>
                <a:gd name="T0" fmla="*/ 0 w 254"/>
                <a:gd name="T1" fmla="*/ 0 h 46"/>
                <a:gd name="T2" fmla="*/ 0 w 254"/>
                <a:gd name="T3" fmla="*/ 0 h 46"/>
                <a:gd name="T4" fmla="*/ 3 w 254"/>
                <a:gd name="T5" fmla="*/ 8 h 46"/>
                <a:gd name="T6" fmla="*/ 8 w 254"/>
                <a:gd name="T7" fmla="*/ 13 h 46"/>
                <a:gd name="T8" fmla="*/ 16 w 254"/>
                <a:gd name="T9" fmla="*/ 19 h 46"/>
                <a:gd name="T10" fmla="*/ 27 w 254"/>
                <a:gd name="T11" fmla="*/ 27 h 46"/>
                <a:gd name="T12" fmla="*/ 57 w 254"/>
                <a:gd name="T13" fmla="*/ 35 h 46"/>
                <a:gd name="T14" fmla="*/ 91 w 254"/>
                <a:gd name="T15" fmla="*/ 43 h 46"/>
                <a:gd name="T16" fmla="*/ 131 w 254"/>
                <a:gd name="T17" fmla="*/ 46 h 46"/>
                <a:gd name="T18" fmla="*/ 171 w 254"/>
                <a:gd name="T19" fmla="*/ 46 h 46"/>
                <a:gd name="T20" fmla="*/ 214 w 254"/>
                <a:gd name="T21" fmla="*/ 40 h 46"/>
                <a:gd name="T22" fmla="*/ 235 w 254"/>
                <a:gd name="T23" fmla="*/ 35 h 46"/>
                <a:gd name="T24" fmla="*/ 254 w 254"/>
                <a:gd name="T25" fmla="*/ 27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4" h="46">
                  <a:moveTo>
                    <a:pt x="0" y="0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8" y="13"/>
                  </a:lnTo>
                  <a:lnTo>
                    <a:pt x="16" y="19"/>
                  </a:lnTo>
                  <a:lnTo>
                    <a:pt x="27" y="27"/>
                  </a:lnTo>
                  <a:lnTo>
                    <a:pt x="57" y="35"/>
                  </a:lnTo>
                  <a:lnTo>
                    <a:pt x="91" y="43"/>
                  </a:lnTo>
                  <a:lnTo>
                    <a:pt x="131" y="46"/>
                  </a:lnTo>
                  <a:lnTo>
                    <a:pt x="171" y="46"/>
                  </a:lnTo>
                  <a:lnTo>
                    <a:pt x="214" y="40"/>
                  </a:lnTo>
                  <a:lnTo>
                    <a:pt x="235" y="35"/>
                  </a:lnTo>
                  <a:lnTo>
                    <a:pt x="254" y="27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07" name="Freeform 23"/>
            <p:cNvSpPr>
              <a:spLocks/>
            </p:cNvSpPr>
            <p:nvPr/>
          </p:nvSpPr>
          <p:spPr bwMode="auto">
            <a:xfrm>
              <a:off x="4447" y="1890"/>
              <a:ext cx="635" cy="601"/>
            </a:xfrm>
            <a:custGeom>
              <a:avLst/>
              <a:gdLst>
                <a:gd name="T0" fmla="*/ 240 w 635"/>
                <a:gd name="T1" fmla="*/ 235 h 601"/>
                <a:gd name="T2" fmla="*/ 293 w 635"/>
                <a:gd name="T3" fmla="*/ 264 h 601"/>
                <a:gd name="T4" fmla="*/ 360 w 635"/>
                <a:gd name="T5" fmla="*/ 294 h 601"/>
                <a:gd name="T6" fmla="*/ 454 w 635"/>
                <a:gd name="T7" fmla="*/ 320 h 601"/>
                <a:gd name="T8" fmla="*/ 384 w 635"/>
                <a:gd name="T9" fmla="*/ 267 h 601"/>
                <a:gd name="T10" fmla="*/ 496 w 635"/>
                <a:gd name="T11" fmla="*/ 299 h 601"/>
                <a:gd name="T12" fmla="*/ 504 w 635"/>
                <a:gd name="T13" fmla="*/ 248 h 601"/>
                <a:gd name="T14" fmla="*/ 635 w 635"/>
                <a:gd name="T15" fmla="*/ 318 h 601"/>
                <a:gd name="T16" fmla="*/ 633 w 635"/>
                <a:gd name="T17" fmla="*/ 254 h 601"/>
                <a:gd name="T18" fmla="*/ 619 w 635"/>
                <a:gd name="T19" fmla="*/ 192 h 601"/>
                <a:gd name="T20" fmla="*/ 601 w 635"/>
                <a:gd name="T21" fmla="*/ 144 h 601"/>
                <a:gd name="T22" fmla="*/ 571 w 635"/>
                <a:gd name="T23" fmla="*/ 99 h 601"/>
                <a:gd name="T24" fmla="*/ 528 w 635"/>
                <a:gd name="T25" fmla="*/ 59 h 601"/>
                <a:gd name="T26" fmla="*/ 502 w 635"/>
                <a:gd name="T27" fmla="*/ 40 h 601"/>
                <a:gd name="T28" fmla="*/ 448 w 635"/>
                <a:gd name="T29" fmla="*/ 16 h 601"/>
                <a:gd name="T30" fmla="*/ 390 w 635"/>
                <a:gd name="T31" fmla="*/ 3 h 601"/>
                <a:gd name="T32" fmla="*/ 331 w 635"/>
                <a:gd name="T33" fmla="*/ 0 h 601"/>
                <a:gd name="T34" fmla="*/ 269 w 635"/>
                <a:gd name="T35" fmla="*/ 5 h 601"/>
                <a:gd name="T36" fmla="*/ 216 w 635"/>
                <a:gd name="T37" fmla="*/ 24 h 601"/>
                <a:gd name="T38" fmla="*/ 165 w 635"/>
                <a:gd name="T39" fmla="*/ 53 h 601"/>
                <a:gd name="T40" fmla="*/ 128 w 635"/>
                <a:gd name="T41" fmla="*/ 93 h 601"/>
                <a:gd name="T42" fmla="*/ 99 w 635"/>
                <a:gd name="T43" fmla="*/ 150 h 601"/>
                <a:gd name="T44" fmla="*/ 91 w 635"/>
                <a:gd name="T45" fmla="*/ 155 h 601"/>
                <a:gd name="T46" fmla="*/ 64 w 635"/>
                <a:gd name="T47" fmla="*/ 176 h 601"/>
                <a:gd name="T48" fmla="*/ 34 w 635"/>
                <a:gd name="T49" fmla="*/ 222 h 601"/>
                <a:gd name="T50" fmla="*/ 8 w 635"/>
                <a:gd name="T51" fmla="*/ 296 h 601"/>
                <a:gd name="T52" fmla="*/ 2 w 635"/>
                <a:gd name="T53" fmla="*/ 334 h 601"/>
                <a:gd name="T54" fmla="*/ 2 w 635"/>
                <a:gd name="T55" fmla="*/ 401 h 601"/>
                <a:gd name="T56" fmla="*/ 16 w 635"/>
                <a:gd name="T57" fmla="*/ 457 h 601"/>
                <a:gd name="T58" fmla="*/ 40 w 635"/>
                <a:gd name="T59" fmla="*/ 505 h 601"/>
                <a:gd name="T60" fmla="*/ 66 w 635"/>
                <a:gd name="T61" fmla="*/ 542 h 601"/>
                <a:gd name="T62" fmla="*/ 107 w 635"/>
                <a:gd name="T63" fmla="*/ 582 h 601"/>
                <a:gd name="T64" fmla="*/ 131 w 635"/>
                <a:gd name="T65" fmla="*/ 601 h 601"/>
                <a:gd name="T66" fmla="*/ 141 w 635"/>
                <a:gd name="T67" fmla="*/ 587 h 601"/>
                <a:gd name="T68" fmla="*/ 163 w 635"/>
                <a:gd name="T69" fmla="*/ 545 h 601"/>
                <a:gd name="T70" fmla="*/ 189 w 635"/>
                <a:gd name="T71" fmla="*/ 459 h 601"/>
                <a:gd name="T72" fmla="*/ 229 w 635"/>
                <a:gd name="T73" fmla="*/ 283 h 601"/>
                <a:gd name="T74" fmla="*/ 240 w 635"/>
                <a:gd name="T75" fmla="*/ 235 h 6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35" h="601">
                  <a:moveTo>
                    <a:pt x="240" y="235"/>
                  </a:moveTo>
                  <a:lnTo>
                    <a:pt x="240" y="235"/>
                  </a:lnTo>
                  <a:lnTo>
                    <a:pt x="253" y="243"/>
                  </a:lnTo>
                  <a:lnTo>
                    <a:pt x="293" y="264"/>
                  </a:lnTo>
                  <a:lnTo>
                    <a:pt x="323" y="280"/>
                  </a:lnTo>
                  <a:lnTo>
                    <a:pt x="360" y="294"/>
                  </a:lnTo>
                  <a:lnTo>
                    <a:pt x="403" y="307"/>
                  </a:lnTo>
                  <a:lnTo>
                    <a:pt x="454" y="320"/>
                  </a:lnTo>
                  <a:lnTo>
                    <a:pt x="384" y="267"/>
                  </a:lnTo>
                  <a:lnTo>
                    <a:pt x="443" y="286"/>
                  </a:lnTo>
                  <a:lnTo>
                    <a:pt x="496" y="299"/>
                  </a:lnTo>
                  <a:lnTo>
                    <a:pt x="547" y="312"/>
                  </a:lnTo>
                  <a:lnTo>
                    <a:pt x="504" y="248"/>
                  </a:lnTo>
                  <a:lnTo>
                    <a:pt x="635" y="318"/>
                  </a:lnTo>
                  <a:lnTo>
                    <a:pt x="635" y="288"/>
                  </a:lnTo>
                  <a:lnTo>
                    <a:pt x="633" y="254"/>
                  </a:lnTo>
                  <a:lnTo>
                    <a:pt x="627" y="214"/>
                  </a:lnTo>
                  <a:lnTo>
                    <a:pt x="619" y="192"/>
                  </a:lnTo>
                  <a:lnTo>
                    <a:pt x="611" y="168"/>
                  </a:lnTo>
                  <a:lnTo>
                    <a:pt x="601" y="144"/>
                  </a:lnTo>
                  <a:lnTo>
                    <a:pt x="587" y="123"/>
                  </a:lnTo>
                  <a:lnTo>
                    <a:pt x="571" y="99"/>
                  </a:lnTo>
                  <a:lnTo>
                    <a:pt x="550" y="80"/>
                  </a:lnTo>
                  <a:lnTo>
                    <a:pt x="528" y="59"/>
                  </a:lnTo>
                  <a:lnTo>
                    <a:pt x="502" y="40"/>
                  </a:lnTo>
                  <a:lnTo>
                    <a:pt x="475" y="29"/>
                  </a:lnTo>
                  <a:lnTo>
                    <a:pt x="448" y="16"/>
                  </a:lnTo>
                  <a:lnTo>
                    <a:pt x="419" y="8"/>
                  </a:lnTo>
                  <a:lnTo>
                    <a:pt x="390" y="3"/>
                  </a:lnTo>
                  <a:lnTo>
                    <a:pt x="360" y="0"/>
                  </a:lnTo>
                  <a:lnTo>
                    <a:pt x="331" y="0"/>
                  </a:lnTo>
                  <a:lnTo>
                    <a:pt x="299" y="0"/>
                  </a:lnTo>
                  <a:lnTo>
                    <a:pt x="269" y="5"/>
                  </a:lnTo>
                  <a:lnTo>
                    <a:pt x="243" y="13"/>
                  </a:lnTo>
                  <a:lnTo>
                    <a:pt x="216" y="24"/>
                  </a:lnTo>
                  <a:lnTo>
                    <a:pt x="189" y="37"/>
                  </a:lnTo>
                  <a:lnTo>
                    <a:pt x="165" y="53"/>
                  </a:lnTo>
                  <a:lnTo>
                    <a:pt x="144" y="72"/>
                  </a:lnTo>
                  <a:lnTo>
                    <a:pt x="128" y="93"/>
                  </a:lnTo>
                  <a:lnTo>
                    <a:pt x="112" y="120"/>
                  </a:lnTo>
                  <a:lnTo>
                    <a:pt x="99" y="150"/>
                  </a:lnTo>
                  <a:lnTo>
                    <a:pt x="91" y="155"/>
                  </a:lnTo>
                  <a:lnTo>
                    <a:pt x="77" y="163"/>
                  </a:lnTo>
                  <a:lnTo>
                    <a:pt x="64" y="176"/>
                  </a:lnTo>
                  <a:lnTo>
                    <a:pt x="48" y="195"/>
                  </a:lnTo>
                  <a:lnTo>
                    <a:pt x="34" y="222"/>
                  </a:lnTo>
                  <a:lnTo>
                    <a:pt x="18" y="256"/>
                  </a:lnTo>
                  <a:lnTo>
                    <a:pt x="8" y="296"/>
                  </a:lnTo>
                  <a:lnTo>
                    <a:pt x="2" y="334"/>
                  </a:lnTo>
                  <a:lnTo>
                    <a:pt x="0" y="369"/>
                  </a:lnTo>
                  <a:lnTo>
                    <a:pt x="2" y="401"/>
                  </a:lnTo>
                  <a:lnTo>
                    <a:pt x="8" y="430"/>
                  </a:lnTo>
                  <a:lnTo>
                    <a:pt x="16" y="457"/>
                  </a:lnTo>
                  <a:lnTo>
                    <a:pt x="26" y="483"/>
                  </a:lnTo>
                  <a:lnTo>
                    <a:pt x="40" y="505"/>
                  </a:lnTo>
                  <a:lnTo>
                    <a:pt x="53" y="526"/>
                  </a:lnTo>
                  <a:lnTo>
                    <a:pt x="66" y="542"/>
                  </a:lnTo>
                  <a:lnTo>
                    <a:pt x="80" y="558"/>
                  </a:lnTo>
                  <a:lnTo>
                    <a:pt x="107" y="582"/>
                  </a:lnTo>
                  <a:lnTo>
                    <a:pt x="125" y="595"/>
                  </a:lnTo>
                  <a:lnTo>
                    <a:pt x="131" y="601"/>
                  </a:lnTo>
                  <a:lnTo>
                    <a:pt x="141" y="587"/>
                  </a:lnTo>
                  <a:lnTo>
                    <a:pt x="152" y="569"/>
                  </a:lnTo>
                  <a:lnTo>
                    <a:pt x="163" y="545"/>
                  </a:lnTo>
                  <a:lnTo>
                    <a:pt x="171" y="521"/>
                  </a:lnTo>
                  <a:lnTo>
                    <a:pt x="189" y="459"/>
                  </a:lnTo>
                  <a:lnTo>
                    <a:pt x="205" y="395"/>
                  </a:lnTo>
                  <a:lnTo>
                    <a:pt x="229" y="283"/>
                  </a:lnTo>
                  <a:lnTo>
                    <a:pt x="240" y="235"/>
                  </a:lnTo>
                  <a:close/>
                </a:path>
              </a:pathLst>
            </a:custGeom>
            <a:noFill/>
            <a:ln w="508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4B65D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08" name="Freeform 24"/>
            <p:cNvSpPr>
              <a:spLocks/>
            </p:cNvSpPr>
            <p:nvPr/>
          </p:nvSpPr>
          <p:spPr bwMode="auto">
            <a:xfrm>
              <a:off x="4543" y="2229"/>
              <a:ext cx="125" cy="248"/>
            </a:xfrm>
            <a:custGeom>
              <a:avLst/>
              <a:gdLst>
                <a:gd name="T0" fmla="*/ 125 w 125"/>
                <a:gd name="T1" fmla="*/ 78 h 248"/>
                <a:gd name="T2" fmla="*/ 125 w 125"/>
                <a:gd name="T3" fmla="*/ 78 h 248"/>
                <a:gd name="T4" fmla="*/ 123 w 125"/>
                <a:gd name="T5" fmla="*/ 64 h 248"/>
                <a:gd name="T6" fmla="*/ 120 w 125"/>
                <a:gd name="T7" fmla="*/ 48 h 248"/>
                <a:gd name="T8" fmla="*/ 112 w 125"/>
                <a:gd name="T9" fmla="*/ 32 h 248"/>
                <a:gd name="T10" fmla="*/ 101 w 125"/>
                <a:gd name="T11" fmla="*/ 19 h 248"/>
                <a:gd name="T12" fmla="*/ 88 w 125"/>
                <a:gd name="T13" fmla="*/ 5 h 248"/>
                <a:gd name="T14" fmla="*/ 80 w 125"/>
                <a:gd name="T15" fmla="*/ 3 h 248"/>
                <a:gd name="T16" fmla="*/ 72 w 125"/>
                <a:gd name="T17" fmla="*/ 0 h 248"/>
                <a:gd name="T18" fmla="*/ 64 w 125"/>
                <a:gd name="T19" fmla="*/ 0 h 248"/>
                <a:gd name="T20" fmla="*/ 56 w 125"/>
                <a:gd name="T21" fmla="*/ 3 h 248"/>
                <a:gd name="T22" fmla="*/ 45 w 125"/>
                <a:gd name="T23" fmla="*/ 8 h 248"/>
                <a:gd name="T24" fmla="*/ 35 w 125"/>
                <a:gd name="T25" fmla="*/ 16 h 248"/>
                <a:gd name="T26" fmla="*/ 35 w 125"/>
                <a:gd name="T27" fmla="*/ 16 h 248"/>
                <a:gd name="T28" fmla="*/ 24 w 125"/>
                <a:gd name="T29" fmla="*/ 27 h 248"/>
                <a:gd name="T30" fmla="*/ 16 w 125"/>
                <a:gd name="T31" fmla="*/ 40 h 248"/>
                <a:gd name="T32" fmla="*/ 11 w 125"/>
                <a:gd name="T33" fmla="*/ 56 h 248"/>
                <a:gd name="T34" fmla="*/ 5 w 125"/>
                <a:gd name="T35" fmla="*/ 72 h 248"/>
                <a:gd name="T36" fmla="*/ 3 w 125"/>
                <a:gd name="T37" fmla="*/ 88 h 248"/>
                <a:gd name="T38" fmla="*/ 0 w 125"/>
                <a:gd name="T39" fmla="*/ 107 h 248"/>
                <a:gd name="T40" fmla="*/ 3 w 125"/>
                <a:gd name="T41" fmla="*/ 126 h 248"/>
                <a:gd name="T42" fmla="*/ 3 w 125"/>
                <a:gd name="T43" fmla="*/ 144 h 248"/>
                <a:gd name="T44" fmla="*/ 8 w 125"/>
                <a:gd name="T45" fmla="*/ 160 h 248"/>
                <a:gd name="T46" fmla="*/ 13 w 125"/>
                <a:gd name="T47" fmla="*/ 179 h 248"/>
                <a:gd name="T48" fmla="*/ 21 w 125"/>
                <a:gd name="T49" fmla="*/ 195 h 248"/>
                <a:gd name="T50" fmla="*/ 32 w 125"/>
                <a:gd name="T51" fmla="*/ 208 h 248"/>
                <a:gd name="T52" fmla="*/ 43 w 125"/>
                <a:gd name="T53" fmla="*/ 222 h 248"/>
                <a:gd name="T54" fmla="*/ 56 w 125"/>
                <a:gd name="T55" fmla="*/ 232 h 248"/>
                <a:gd name="T56" fmla="*/ 72 w 125"/>
                <a:gd name="T57" fmla="*/ 240 h 248"/>
                <a:gd name="T58" fmla="*/ 88 w 125"/>
                <a:gd name="T59" fmla="*/ 248 h 248"/>
                <a:gd name="T60" fmla="*/ 125 w 125"/>
                <a:gd name="T61" fmla="*/ 78 h 2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25" h="248">
                  <a:moveTo>
                    <a:pt x="125" y="78"/>
                  </a:moveTo>
                  <a:lnTo>
                    <a:pt x="125" y="78"/>
                  </a:lnTo>
                  <a:lnTo>
                    <a:pt x="123" y="64"/>
                  </a:lnTo>
                  <a:lnTo>
                    <a:pt x="120" y="48"/>
                  </a:lnTo>
                  <a:lnTo>
                    <a:pt x="112" y="32"/>
                  </a:lnTo>
                  <a:lnTo>
                    <a:pt x="101" y="19"/>
                  </a:lnTo>
                  <a:lnTo>
                    <a:pt x="88" y="5"/>
                  </a:lnTo>
                  <a:lnTo>
                    <a:pt x="80" y="3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3"/>
                  </a:lnTo>
                  <a:lnTo>
                    <a:pt x="45" y="8"/>
                  </a:lnTo>
                  <a:lnTo>
                    <a:pt x="35" y="16"/>
                  </a:lnTo>
                  <a:lnTo>
                    <a:pt x="24" y="27"/>
                  </a:lnTo>
                  <a:lnTo>
                    <a:pt x="16" y="40"/>
                  </a:lnTo>
                  <a:lnTo>
                    <a:pt x="11" y="56"/>
                  </a:lnTo>
                  <a:lnTo>
                    <a:pt x="5" y="72"/>
                  </a:lnTo>
                  <a:lnTo>
                    <a:pt x="3" y="88"/>
                  </a:lnTo>
                  <a:lnTo>
                    <a:pt x="0" y="107"/>
                  </a:lnTo>
                  <a:lnTo>
                    <a:pt x="3" y="126"/>
                  </a:lnTo>
                  <a:lnTo>
                    <a:pt x="3" y="144"/>
                  </a:lnTo>
                  <a:lnTo>
                    <a:pt x="8" y="160"/>
                  </a:lnTo>
                  <a:lnTo>
                    <a:pt x="13" y="179"/>
                  </a:lnTo>
                  <a:lnTo>
                    <a:pt x="21" y="195"/>
                  </a:lnTo>
                  <a:lnTo>
                    <a:pt x="32" y="208"/>
                  </a:lnTo>
                  <a:lnTo>
                    <a:pt x="43" y="222"/>
                  </a:lnTo>
                  <a:lnTo>
                    <a:pt x="56" y="232"/>
                  </a:lnTo>
                  <a:lnTo>
                    <a:pt x="72" y="240"/>
                  </a:lnTo>
                  <a:lnTo>
                    <a:pt x="88" y="248"/>
                  </a:lnTo>
                  <a:lnTo>
                    <a:pt x="125" y="78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6E6D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auto">
            <a:xfrm>
              <a:off x="4543" y="2229"/>
              <a:ext cx="125" cy="248"/>
            </a:xfrm>
            <a:custGeom>
              <a:avLst/>
              <a:gdLst>
                <a:gd name="T0" fmla="*/ 125 w 125"/>
                <a:gd name="T1" fmla="*/ 78 h 248"/>
                <a:gd name="T2" fmla="*/ 125 w 125"/>
                <a:gd name="T3" fmla="*/ 78 h 248"/>
                <a:gd name="T4" fmla="*/ 123 w 125"/>
                <a:gd name="T5" fmla="*/ 64 h 248"/>
                <a:gd name="T6" fmla="*/ 120 w 125"/>
                <a:gd name="T7" fmla="*/ 48 h 248"/>
                <a:gd name="T8" fmla="*/ 112 w 125"/>
                <a:gd name="T9" fmla="*/ 32 h 248"/>
                <a:gd name="T10" fmla="*/ 101 w 125"/>
                <a:gd name="T11" fmla="*/ 19 h 248"/>
                <a:gd name="T12" fmla="*/ 88 w 125"/>
                <a:gd name="T13" fmla="*/ 5 h 248"/>
                <a:gd name="T14" fmla="*/ 80 w 125"/>
                <a:gd name="T15" fmla="*/ 3 h 248"/>
                <a:gd name="T16" fmla="*/ 72 w 125"/>
                <a:gd name="T17" fmla="*/ 0 h 248"/>
                <a:gd name="T18" fmla="*/ 64 w 125"/>
                <a:gd name="T19" fmla="*/ 0 h 248"/>
                <a:gd name="T20" fmla="*/ 56 w 125"/>
                <a:gd name="T21" fmla="*/ 3 h 248"/>
                <a:gd name="T22" fmla="*/ 45 w 125"/>
                <a:gd name="T23" fmla="*/ 8 h 248"/>
                <a:gd name="T24" fmla="*/ 35 w 125"/>
                <a:gd name="T25" fmla="*/ 16 h 248"/>
                <a:gd name="T26" fmla="*/ 35 w 125"/>
                <a:gd name="T27" fmla="*/ 16 h 248"/>
                <a:gd name="T28" fmla="*/ 24 w 125"/>
                <a:gd name="T29" fmla="*/ 27 h 248"/>
                <a:gd name="T30" fmla="*/ 16 w 125"/>
                <a:gd name="T31" fmla="*/ 40 h 248"/>
                <a:gd name="T32" fmla="*/ 11 w 125"/>
                <a:gd name="T33" fmla="*/ 56 h 248"/>
                <a:gd name="T34" fmla="*/ 5 w 125"/>
                <a:gd name="T35" fmla="*/ 72 h 248"/>
                <a:gd name="T36" fmla="*/ 3 w 125"/>
                <a:gd name="T37" fmla="*/ 88 h 248"/>
                <a:gd name="T38" fmla="*/ 0 w 125"/>
                <a:gd name="T39" fmla="*/ 107 h 248"/>
                <a:gd name="T40" fmla="*/ 3 w 125"/>
                <a:gd name="T41" fmla="*/ 126 h 248"/>
                <a:gd name="T42" fmla="*/ 3 w 125"/>
                <a:gd name="T43" fmla="*/ 144 h 248"/>
                <a:gd name="T44" fmla="*/ 8 w 125"/>
                <a:gd name="T45" fmla="*/ 160 h 248"/>
                <a:gd name="T46" fmla="*/ 13 w 125"/>
                <a:gd name="T47" fmla="*/ 179 h 248"/>
                <a:gd name="T48" fmla="*/ 21 w 125"/>
                <a:gd name="T49" fmla="*/ 195 h 248"/>
                <a:gd name="T50" fmla="*/ 32 w 125"/>
                <a:gd name="T51" fmla="*/ 208 h 248"/>
                <a:gd name="T52" fmla="*/ 43 w 125"/>
                <a:gd name="T53" fmla="*/ 222 h 248"/>
                <a:gd name="T54" fmla="*/ 56 w 125"/>
                <a:gd name="T55" fmla="*/ 232 h 248"/>
                <a:gd name="T56" fmla="*/ 72 w 125"/>
                <a:gd name="T57" fmla="*/ 240 h 248"/>
                <a:gd name="T58" fmla="*/ 88 w 125"/>
                <a:gd name="T59" fmla="*/ 248 h 2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5" h="248">
                  <a:moveTo>
                    <a:pt x="125" y="78"/>
                  </a:moveTo>
                  <a:lnTo>
                    <a:pt x="125" y="78"/>
                  </a:lnTo>
                  <a:lnTo>
                    <a:pt x="123" y="64"/>
                  </a:lnTo>
                  <a:lnTo>
                    <a:pt x="120" y="48"/>
                  </a:lnTo>
                  <a:lnTo>
                    <a:pt x="112" y="32"/>
                  </a:lnTo>
                  <a:lnTo>
                    <a:pt x="101" y="19"/>
                  </a:lnTo>
                  <a:lnTo>
                    <a:pt x="88" y="5"/>
                  </a:lnTo>
                  <a:lnTo>
                    <a:pt x="80" y="3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3"/>
                  </a:lnTo>
                  <a:lnTo>
                    <a:pt x="45" y="8"/>
                  </a:lnTo>
                  <a:lnTo>
                    <a:pt x="35" y="16"/>
                  </a:lnTo>
                  <a:lnTo>
                    <a:pt x="24" y="27"/>
                  </a:lnTo>
                  <a:lnTo>
                    <a:pt x="16" y="40"/>
                  </a:lnTo>
                  <a:lnTo>
                    <a:pt x="11" y="56"/>
                  </a:lnTo>
                  <a:lnTo>
                    <a:pt x="5" y="72"/>
                  </a:lnTo>
                  <a:lnTo>
                    <a:pt x="3" y="88"/>
                  </a:lnTo>
                  <a:lnTo>
                    <a:pt x="0" y="107"/>
                  </a:lnTo>
                  <a:lnTo>
                    <a:pt x="3" y="126"/>
                  </a:lnTo>
                  <a:lnTo>
                    <a:pt x="3" y="144"/>
                  </a:lnTo>
                  <a:lnTo>
                    <a:pt x="8" y="160"/>
                  </a:lnTo>
                  <a:lnTo>
                    <a:pt x="13" y="179"/>
                  </a:lnTo>
                  <a:lnTo>
                    <a:pt x="21" y="195"/>
                  </a:lnTo>
                  <a:lnTo>
                    <a:pt x="32" y="208"/>
                  </a:lnTo>
                  <a:lnTo>
                    <a:pt x="43" y="222"/>
                  </a:lnTo>
                  <a:lnTo>
                    <a:pt x="56" y="232"/>
                  </a:lnTo>
                  <a:lnTo>
                    <a:pt x="72" y="240"/>
                  </a:lnTo>
                  <a:lnTo>
                    <a:pt x="88" y="248"/>
                  </a:lnTo>
                </a:path>
              </a:pathLst>
            </a:custGeom>
            <a:noFill/>
            <a:ln w="508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10" name="Freeform 26"/>
            <p:cNvSpPr>
              <a:spLocks/>
            </p:cNvSpPr>
            <p:nvPr/>
          </p:nvSpPr>
          <p:spPr bwMode="auto">
            <a:xfrm>
              <a:off x="4700" y="2208"/>
              <a:ext cx="105" cy="29"/>
            </a:xfrm>
            <a:custGeom>
              <a:avLst/>
              <a:gdLst>
                <a:gd name="T0" fmla="*/ 0 w 105"/>
                <a:gd name="T1" fmla="*/ 18 h 29"/>
                <a:gd name="T2" fmla="*/ 0 w 105"/>
                <a:gd name="T3" fmla="*/ 18 h 29"/>
                <a:gd name="T4" fmla="*/ 6 w 105"/>
                <a:gd name="T5" fmla="*/ 13 h 29"/>
                <a:gd name="T6" fmla="*/ 16 w 105"/>
                <a:gd name="T7" fmla="*/ 8 h 29"/>
                <a:gd name="T8" fmla="*/ 27 w 105"/>
                <a:gd name="T9" fmla="*/ 2 h 29"/>
                <a:gd name="T10" fmla="*/ 43 w 105"/>
                <a:gd name="T11" fmla="*/ 0 h 29"/>
                <a:gd name="T12" fmla="*/ 62 w 105"/>
                <a:gd name="T13" fmla="*/ 2 h 29"/>
                <a:gd name="T14" fmla="*/ 81 w 105"/>
                <a:gd name="T15" fmla="*/ 13 h 29"/>
                <a:gd name="T16" fmla="*/ 105 w 105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" h="29">
                  <a:moveTo>
                    <a:pt x="0" y="18"/>
                  </a:moveTo>
                  <a:lnTo>
                    <a:pt x="0" y="18"/>
                  </a:lnTo>
                  <a:lnTo>
                    <a:pt x="6" y="13"/>
                  </a:lnTo>
                  <a:lnTo>
                    <a:pt x="16" y="8"/>
                  </a:lnTo>
                  <a:lnTo>
                    <a:pt x="27" y="2"/>
                  </a:lnTo>
                  <a:lnTo>
                    <a:pt x="43" y="0"/>
                  </a:lnTo>
                  <a:lnTo>
                    <a:pt x="62" y="2"/>
                  </a:lnTo>
                  <a:lnTo>
                    <a:pt x="81" y="13"/>
                  </a:lnTo>
                  <a:lnTo>
                    <a:pt x="105" y="29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11" name="Freeform 27"/>
            <p:cNvSpPr>
              <a:spLocks/>
            </p:cNvSpPr>
            <p:nvPr/>
          </p:nvSpPr>
          <p:spPr bwMode="auto">
            <a:xfrm>
              <a:off x="4965" y="2200"/>
              <a:ext cx="75" cy="37"/>
            </a:xfrm>
            <a:custGeom>
              <a:avLst/>
              <a:gdLst>
                <a:gd name="T0" fmla="*/ 0 w 75"/>
                <a:gd name="T1" fmla="*/ 37 h 37"/>
                <a:gd name="T2" fmla="*/ 0 w 75"/>
                <a:gd name="T3" fmla="*/ 37 h 37"/>
                <a:gd name="T4" fmla="*/ 5 w 75"/>
                <a:gd name="T5" fmla="*/ 29 h 37"/>
                <a:gd name="T6" fmla="*/ 21 w 75"/>
                <a:gd name="T7" fmla="*/ 13 h 37"/>
                <a:gd name="T8" fmla="*/ 35 w 75"/>
                <a:gd name="T9" fmla="*/ 5 h 37"/>
                <a:gd name="T10" fmla="*/ 48 w 75"/>
                <a:gd name="T11" fmla="*/ 2 h 37"/>
                <a:gd name="T12" fmla="*/ 61 w 75"/>
                <a:gd name="T13" fmla="*/ 0 h 37"/>
                <a:gd name="T14" fmla="*/ 75 w 75"/>
                <a:gd name="T15" fmla="*/ 5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" h="37">
                  <a:moveTo>
                    <a:pt x="0" y="37"/>
                  </a:moveTo>
                  <a:lnTo>
                    <a:pt x="0" y="37"/>
                  </a:lnTo>
                  <a:lnTo>
                    <a:pt x="5" y="29"/>
                  </a:lnTo>
                  <a:lnTo>
                    <a:pt x="21" y="13"/>
                  </a:lnTo>
                  <a:lnTo>
                    <a:pt x="35" y="5"/>
                  </a:lnTo>
                  <a:lnTo>
                    <a:pt x="48" y="2"/>
                  </a:lnTo>
                  <a:lnTo>
                    <a:pt x="61" y="0"/>
                  </a:lnTo>
                  <a:lnTo>
                    <a:pt x="75" y="5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12" name="Freeform 28"/>
            <p:cNvSpPr>
              <a:spLocks/>
            </p:cNvSpPr>
            <p:nvPr/>
          </p:nvSpPr>
          <p:spPr bwMode="auto">
            <a:xfrm>
              <a:off x="3221" y="2734"/>
              <a:ext cx="376" cy="411"/>
            </a:xfrm>
            <a:custGeom>
              <a:avLst/>
              <a:gdLst>
                <a:gd name="T0" fmla="*/ 376 w 376"/>
                <a:gd name="T1" fmla="*/ 205 h 411"/>
                <a:gd name="T2" fmla="*/ 374 w 376"/>
                <a:gd name="T3" fmla="*/ 245 h 411"/>
                <a:gd name="T4" fmla="*/ 363 w 376"/>
                <a:gd name="T5" fmla="*/ 286 h 411"/>
                <a:gd name="T6" fmla="*/ 344 w 376"/>
                <a:gd name="T7" fmla="*/ 320 h 411"/>
                <a:gd name="T8" fmla="*/ 320 w 376"/>
                <a:gd name="T9" fmla="*/ 350 h 411"/>
                <a:gd name="T10" fmla="*/ 294 w 376"/>
                <a:gd name="T11" fmla="*/ 376 h 411"/>
                <a:gd name="T12" fmla="*/ 262 w 376"/>
                <a:gd name="T13" fmla="*/ 395 h 411"/>
                <a:gd name="T14" fmla="*/ 227 w 376"/>
                <a:gd name="T15" fmla="*/ 408 h 411"/>
                <a:gd name="T16" fmla="*/ 190 w 376"/>
                <a:gd name="T17" fmla="*/ 411 h 411"/>
                <a:gd name="T18" fmla="*/ 168 w 376"/>
                <a:gd name="T19" fmla="*/ 411 h 411"/>
                <a:gd name="T20" fmla="*/ 133 w 376"/>
                <a:gd name="T21" fmla="*/ 403 h 411"/>
                <a:gd name="T22" fmla="*/ 99 w 376"/>
                <a:gd name="T23" fmla="*/ 387 h 411"/>
                <a:gd name="T24" fmla="*/ 69 w 376"/>
                <a:gd name="T25" fmla="*/ 363 h 411"/>
                <a:gd name="T26" fmla="*/ 43 w 376"/>
                <a:gd name="T27" fmla="*/ 336 h 411"/>
                <a:gd name="T28" fmla="*/ 24 w 376"/>
                <a:gd name="T29" fmla="*/ 304 h 411"/>
                <a:gd name="T30" fmla="*/ 8 w 376"/>
                <a:gd name="T31" fmla="*/ 267 h 411"/>
                <a:gd name="T32" fmla="*/ 3 w 376"/>
                <a:gd name="T33" fmla="*/ 227 h 411"/>
                <a:gd name="T34" fmla="*/ 0 w 376"/>
                <a:gd name="T35" fmla="*/ 205 h 411"/>
                <a:gd name="T36" fmla="*/ 5 w 376"/>
                <a:gd name="T37" fmla="*/ 163 h 411"/>
                <a:gd name="T38" fmla="*/ 16 w 376"/>
                <a:gd name="T39" fmla="*/ 125 h 411"/>
                <a:gd name="T40" fmla="*/ 32 w 376"/>
                <a:gd name="T41" fmla="*/ 91 h 411"/>
                <a:gd name="T42" fmla="*/ 56 w 376"/>
                <a:gd name="T43" fmla="*/ 59 h 411"/>
                <a:gd name="T44" fmla="*/ 83 w 376"/>
                <a:gd name="T45" fmla="*/ 35 h 411"/>
                <a:gd name="T46" fmla="*/ 115 w 376"/>
                <a:gd name="T47" fmla="*/ 16 h 411"/>
                <a:gd name="T48" fmla="*/ 149 w 376"/>
                <a:gd name="T49" fmla="*/ 2 h 411"/>
                <a:gd name="T50" fmla="*/ 190 w 376"/>
                <a:gd name="T51" fmla="*/ 0 h 411"/>
                <a:gd name="T52" fmla="*/ 208 w 376"/>
                <a:gd name="T53" fmla="*/ 0 h 411"/>
                <a:gd name="T54" fmla="*/ 246 w 376"/>
                <a:gd name="T55" fmla="*/ 8 h 411"/>
                <a:gd name="T56" fmla="*/ 278 w 376"/>
                <a:gd name="T57" fmla="*/ 24 h 411"/>
                <a:gd name="T58" fmla="*/ 307 w 376"/>
                <a:gd name="T59" fmla="*/ 45 h 411"/>
                <a:gd name="T60" fmla="*/ 334 w 376"/>
                <a:gd name="T61" fmla="*/ 75 h 411"/>
                <a:gd name="T62" fmla="*/ 355 w 376"/>
                <a:gd name="T63" fmla="*/ 107 h 411"/>
                <a:gd name="T64" fmla="*/ 368 w 376"/>
                <a:gd name="T65" fmla="*/ 144 h 411"/>
                <a:gd name="T66" fmla="*/ 376 w 376"/>
                <a:gd name="T67" fmla="*/ 184 h 411"/>
                <a:gd name="T68" fmla="*/ 376 w 376"/>
                <a:gd name="T69" fmla="*/ 205 h 4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76" h="411">
                  <a:moveTo>
                    <a:pt x="376" y="205"/>
                  </a:moveTo>
                  <a:lnTo>
                    <a:pt x="376" y="205"/>
                  </a:lnTo>
                  <a:lnTo>
                    <a:pt x="376" y="227"/>
                  </a:lnTo>
                  <a:lnTo>
                    <a:pt x="374" y="245"/>
                  </a:lnTo>
                  <a:lnTo>
                    <a:pt x="368" y="267"/>
                  </a:lnTo>
                  <a:lnTo>
                    <a:pt x="363" y="286"/>
                  </a:lnTo>
                  <a:lnTo>
                    <a:pt x="355" y="304"/>
                  </a:lnTo>
                  <a:lnTo>
                    <a:pt x="344" y="320"/>
                  </a:lnTo>
                  <a:lnTo>
                    <a:pt x="334" y="336"/>
                  </a:lnTo>
                  <a:lnTo>
                    <a:pt x="320" y="350"/>
                  </a:lnTo>
                  <a:lnTo>
                    <a:pt x="307" y="363"/>
                  </a:lnTo>
                  <a:lnTo>
                    <a:pt x="294" y="376"/>
                  </a:lnTo>
                  <a:lnTo>
                    <a:pt x="278" y="387"/>
                  </a:lnTo>
                  <a:lnTo>
                    <a:pt x="262" y="395"/>
                  </a:lnTo>
                  <a:lnTo>
                    <a:pt x="246" y="403"/>
                  </a:lnTo>
                  <a:lnTo>
                    <a:pt x="227" y="408"/>
                  </a:lnTo>
                  <a:lnTo>
                    <a:pt x="208" y="411"/>
                  </a:lnTo>
                  <a:lnTo>
                    <a:pt x="190" y="411"/>
                  </a:lnTo>
                  <a:lnTo>
                    <a:pt x="168" y="411"/>
                  </a:lnTo>
                  <a:lnTo>
                    <a:pt x="149" y="408"/>
                  </a:lnTo>
                  <a:lnTo>
                    <a:pt x="133" y="403"/>
                  </a:lnTo>
                  <a:lnTo>
                    <a:pt x="115" y="395"/>
                  </a:lnTo>
                  <a:lnTo>
                    <a:pt x="99" y="387"/>
                  </a:lnTo>
                  <a:lnTo>
                    <a:pt x="83" y="376"/>
                  </a:lnTo>
                  <a:lnTo>
                    <a:pt x="69" y="363"/>
                  </a:lnTo>
                  <a:lnTo>
                    <a:pt x="56" y="350"/>
                  </a:lnTo>
                  <a:lnTo>
                    <a:pt x="43" y="336"/>
                  </a:lnTo>
                  <a:lnTo>
                    <a:pt x="32" y="320"/>
                  </a:lnTo>
                  <a:lnTo>
                    <a:pt x="24" y="304"/>
                  </a:lnTo>
                  <a:lnTo>
                    <a:pt x="16" y="286"/>
                  </a:lnTo>
                  <a:lnTo>
                    <a:pt x="8" y="267"/>
                  </a:lnTo>
                  <a:lnTo>
                    <a:pt x="5" y="245"/>
                  </a:lnTo>
                  <a:lnTo>
                    <a:pt x="3" y="227"/>
                  </a:lnTo>
                  <a:lnTo>
                    <a:pt x="0" y="205"/>
                  </a:lnTo>
                  <a:lnTo>
                    <a:pt x="3" y="184"/>
                  </a:lnTo>
                  <a:lnTo>
                    <a:pt x="5" y="163"/>
                  </a:lnTo>
                  <a:lnTo>
                    <a:pt x="8" y="144"/>
                  </a:lnTo>
                  <a:lnTo>
                    <a:pt x="16" y="125"/>
                  </a:lnTo>
                  <a:lnTo>
                    <a:pt x="24" y="107"/>
                  </a:lnTo>
                  <a:lnTo>
                    <a:pt x="32" y="91"/>
                  </a:lnTo>
                  <a:lnTo>
                    <a:pt x="43" y="75"/>
                  </a:lnTo>
                  <a:lnTo>
                    <a:pt x="56" y="59"/>
                  </a:lnTo>
                  <a:lnTo>
                    <a:pt x="69" y="45"/>
                  </a:lnTo>
                  <a:lnTo>
                    <a:pt x="83" y="35"/>
                  </a:lnTo>
                  <a:lnTo>
                    <a:pt x="99" y="24"/>
                  </a:lnTo>
                  <a:lnTo>
                    <a:pt x="115" y="16"/>
                  </a:lnTo>
                  <a:lnTo>
                    <a:pt x="133" y="8"/>
                  </a:lnTo>
                  <a:lnTo>
                    <a:pt x="149" y="2"/>
                  </a:lnTo>
                  <a:lnTo>
                    <a:pt x="168" y="0"/>
                  </a:lnTo>
                  <a:lnTo>
                    <a:pt x="190" y="0"/>
                  </a:lnTo>
                  <a:lnTo>
                    <a:pt x="208" y="0"/>
                  </a:lnTo>
                  <a:lnTo>
                    <a:pt x="227" y="2"/>
                  </a:lnTo>
                  <a:lnTo>
                    <a:pt x="246" y="8"/>
                  </a:lnTo>
                  <a:lnTo>
                    <a:pt x="262" y="16"/>
                  </a:lnTo>
                  <a:lnTo>
                    <a:pt x="278" y="24"/>
                  </a:lnTo>
                  <a:lnTo>
                    <a:pt x="294" y="35"/>
                  </a:lnTo>
                  <a:lnTo>
                    <a:pt x="307" y="45"/>
                  </a:lnTo>
                  <a:lnTo>
                    <a:pt x="320" y="59"/>
                  </a:lnTo>
                  <a:lnTo>
                    <a:pt x="334" y="75"/>
                  </a:lnTo>
                  <a:lnTo>
                    <a:pt x="344" y="91"/>
                  </a:lnTo>
                  <a:lnTo>
                    <a:pt x="355" y="107"/>
                  </a:lnTo>
                  <a:lnTo>
                    <a:pt x="363" y="125"/>
                  </a:lnTo>
                  <a:lnTo>
                    <a:pt x="368" y="144"/>
                  </a:lnTo>
                  <a:lnTo>
                    <a:pt x="374" y="163"/>
                  </a:lnTo>
                  <a:lnTo>
                    <a:pt x="376" y="184"/>
                  </a:lnTo>
                  <a:lnTo>
                    <a:pt x="376" y="205"/>
                  </a:lnTo>
                  <a:close/>
                </a:path>
              </a:pathLst>
            </a:custGeom>
            <a:solidFill>
              <a:srgbClr val="F6E6D7"/>
            </a:solidFill>
            <a:ln w="682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6413" name="Freeform 29"/>
            <p:cNvSpPr>
              <a:spLocks/>
            </p:cNvSpPr>
            <p:nvPr/>
          </p:nvSpPr>
          <p:spPr bwMode="auto">
            <a:xfrm>
              <a:off x="3384" y="2734"/>
              <a:ext cx="195" cy="219"/>
            </a:xfrm>
            <a:custGeom>
              <a:avLst/>
              <a:gdLst>
                <a:gd name="T0" fmla="*/ 0 w 195"/>
                <a:gd name="T1" fmla="*/ 109 h 219"/>
                <a:gd name="T2" fmla="*/ 0 w 195"/>
                <a:gd name="T3" fmla="*/ 109 h 219"/>
                <a:gd name="T4" fmla="*/ 2 w 195"/>
                <a:gd name="T5" fmla="*/ 131 h 219"/>
                <a:gd name="T6" fmla="*/ 8 w 195"/>
                <a:gd name="T7" fmla="*/ 152 h 219"/>
                <a:gd name="T8" fmla="*/ 16 w 195"/>
                <a:gd name="T9" fmla="*/ 171 h 219"/>
                <a:gd name="T10" fmla="*/ 29 w 195"/>
                <a:gd name="T11" fmla="*/ 187 h 219"/>
                <a:gd name="T12" fmla="*/ 43 w 195"/>
                <a:gd name="T13" fmla="*/ 200 h 219"/>
                <a:gd name="T14" fmla="*/ 59 w 195"/>
                <a:gd name="T15" fmla="*/ 211 h 219"/>
                <a:gd name="T16" fmla="*/ 77 w 195"/>
                <a:gd name="T17" fmla="*/ 216 h 219"/>
                <a:gd name="T18" fmla="*/ 99 w 195"/>
                <a:gd name="T19" fmla="*/ 219 h 219"/>
                <a:gd name="T20" fmla="*/ 99 w 195"/>
                <a:gd name="T21" fmla="*/ 219 h 219"/>
                <a:gd name="T22" fmla="*/ 117 w 195"/>
                <a:gd name="T23" fmla="*/ 216 h 219"/>
                <a:gd name="T24" fmla="*/ 136 w 195"/>
                <a:gd name="T25" fmla="*/ 211 h 219"/>
                <a:gd name="T26" fmla="*/ 152 w 195"/>
                <a:gd name="T27" fmla="*/ 200 h 219"/>
                <a:gd name="T28" fmla="*/ 168 w 195"/>
                <a:gd name="T29" fmla="*/ 187 h 219"/>
                <a:gd name="T30" fmla="*/ 179 w 195"/>
                <a:gd name="T31" fmla="*/ 171 h 219"/>
                <a:gd name="T32" fmla="*/ 187 w 195"/>
                <a:gd name="T33" fmla="*/ 152 h 219"/>
                <a:gd name="T34" fmla="*/ 195 w 195"/>
                <a:gd name="T35" fmla="*/ 131 h 219"/>
                <a:gd name="T36" fmla="*/ 195 w 195"/>
                <a:gd name="T37" fmla="*/ 109 h 219"/>
                <a:gd name="T38" fmla="*/ 195 w 195"/>
                <a:gd name="T39" fmla="*/ 109 h 219"/>
                <a:gd name="T40" fmla="*/ 195 w 195"/>
                <a:gd name="T41" fmla="*/ 88 h 219"/>
                <a:gd name="T42" fmla="*/ 187 w 195"/>
                <a:gd name="T43" fmla="*/ 67 h 219"/>
                <a:gd name="T44" fmla="*/ 179 w 195"/>
                <a:gd name="T45" fmla="*/ 48 h 219"/>
                <a:gd name="T46" fmla="*/ 168 w 195"/>
                <a:gd name="T47" fmla="*/ 32 h 219"/>
                <a:gd name="T48" fmla="*/ 152 w 195"/>
                <a:gd name="T49" fmla="*/ 19 h 219"/>
                <a:gd name="T50" fmla="*/ 136 w 195"/>
                <a:gd name="T51" fmla="*/ 8 h 219"/>
                <a:gd name="T52" fmla="*/ 117 w 195"/>
                <a:gd name="T53" fmla="*/ 0 h 219"/>
                <a:gd name="T54" fmla="*/ 99 w 195"/>
                <a:gd name="T55" fmla="*/ 0 h 219"/>
                <a:gd name="T56" fmla="*/ 99 w 195"/>
                <a:gd name="T57" fmla="*/ 0 h 219"/>
                <a:gd name="T58" fmla="*/ 77 w 195"/>
                <a:gd name="T59" fmla="*/ 0 h 219"/>
                <a:gd name="T60" fmla="*/ 59 w 195"/>
                <a:gd name="T61" fmla="*/ 8 h 219"/>
                <a:gd name="T62" fmla="*/ 43 w 195"/>
                <a:gd name="T63" fmla="*/ 19 h 219"/>
                <a:gd name="T64" fmla="*/ 29 w 195"/>
                <a:gd name="T65" fmla="*/ 32 h 219"/>
                <a:gd name="T66" fmla="*/ 16 w 195"/>
                <a:gd name="T67" fmla="*/ 48 h 219"/>
                <a:gd name="T68" fmla="*/ 8 w 195"/>
                <a:gd name="T69" fmla="*/ 67 h 219"/>
                <a:gd name="T70" fmla="*/ 2 w 195"/>
                <a:gd name="T71" fmla="*/ 88 h 219"/>
                <a:gd name="T72" fmla="*/ 0 w 195"/>
                <a:gd name="T73" fmla="*/ 109 h 219"/>
                <a:gd name="T74" fmla="*/ 0 w 195"/>
                <a:gd name="T75" fmla="*/ 109 h 21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5" h="219">
                  <a:moveTo>
                    <a:pt x="0" y="109"/>
                  </a:moveTo>
                  <a:lnTo>
                    <a:pt x="0" y="109"/>
                  </a:lnTo>
                  <a:lnTo>
                    <a:pt x="2" y="131"/>
                  </a:lnTo>
                  <a:lnTo>
                    <a:pt x="8" y="152"/>
                  </a:lnTo>
                  <a:lnTo>
                    <a:pt x="16" y="171"/>
                  </a:lnTo>
                  <a:lnTo>
                    <a:pt x="29" y="187"/>
                  </a:lnTo>
                  <a:lnTo>
                    <a:pt x="43" y="200"/>
                  </a:lnTo>
                  <a:lnTo>
                    <a:pt x="59" y="211"/>
                  </a:lnTo>
                  <a:lnTo>
                    <a:pt x="77" y="216"/>
                  </a:lnTo>
                  <a:lnTo>
                    <a:pt x="99" y="219"/>
                  </a:lnTo>
                  <a:lnTo>
                    <a:pt x="117" y="216"/>
                  </a:lnTo>
                  <a:lnTo>
                    <a:pt x="136" y="211"/>
                  </a:lnTo>
                  <a:lnTo>
                    <a:pt x="152" y="200"/>
                  </a:lnTo>
                  <a:lnTo>
                    <a:pt x="168" y="187"/>
                  </a:lnTo>
                  <a:lnTo>
                    <a:pt x="179" y="171"/>
                  </a:lnTo>
                  <a:lnTo>
                    <a:pt x="187" y="152"/>
                  </a:lnTo>
                  <a:lnTo>
                    <a:pt x="195" y="131"/>
                  </a:lnTo>
                  <a:lnTo>
                    <a:pt x="195" y="109"/>
                  </a:lnTo>
                  <a:lnTo>
                    <a:pt x="195" y="88"/>
                  </a:lnTo>
                  <a:lnTo>
                    <a:pt x="187" y="67"/>
                  </a:lnTo>
                  <a:lnTo>
                    <a:pt x="179" y="48"/>
                  </a:lnTo>
                  <a:lnTo>
                    <a:pt x="168" y="32"/>
                  </a:lnTo>
                  <a:lnTo>
                    <a:pt x="152" y="19"/>
                  </a:lnTo>
                  <a:lnTo>
                    <a:pt x="136" y="8"/>
                  </a:lnTo>
                  <a:lnTo>
                    <a:pt x="117" y="0"/>
                  </a:lnTo>
                  <a:lnTo>
                    <a:pt x="99" y="0"/>
                  </a:lnTo>
                  <a:lnTo>
                    <a:pt x="77" y="0"/>
                  </a:lnTo>
                  <a:lnTo>
                    <a:pt x="59" y="8"/>
                  </a:lnTo>
                  <a:lnTo>
                    <a:pt x="43" y="19"/>
                  </a:lnTo>
                  <a:lnTo>
                    <a:pt x="29" y="32"/>
                  </a:lnTo>
                  <a:lnTo>
                    <a:pt x="16" y="48"/>
                  </a:lnTo>
                  <a:lnTo>
                    <a:pt x="8" y="67"/>
                  </a:lnTo>
                  <a:lnTo>
                    <a:pt x="2" y="88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6E6D7"/>
            </a:solidFill>
            <a:ln w="682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6414" name="Freeform 30"/>
            <p:cNvSpPr>
              <a:spLocks/>
            </p:cNvSpPr>
            <p:nvPr/>
          </p:nvSpPr>
          <p:spPr bwMode="auto">
            <a:xfrm>
              <a:off x="4134" y="2626"/>
              <a:ext cx="210" cy="140"/>
            </a:xfrm>
            <a:custGeom>
              <a:avLst/>
              <a:gdLst>
                <a:gd name="T0" fmla="*/ 0 w 210"/>
                <a:gd name="T1" fmla="*/ 140 h 140"/>
                <a:gd name="T2" fmla="*/ 210 w 210"/>
                <a:gd name="T3" fmla="*/ 0 h 140"/>
                <a:gd name="T4" fmla="*/ 0 w 210"/>
                <a:gd name="T5" fmla="*/ 140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" h="140">
                  <a:moveTo>
                    <a:pt x="0" y="140"/>
                  </a:moveTo>
                  <a:lnTo>
                    <a:pt x="210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15" name="Freeform 31"/>
            <p:cNvSpPr>
              <a:spLocks/>
            </p:cNvSpPr>
            <p:nvPr/>
          </p:nvSpPr>
          <p:spPr bwMode="auto">
            <a:xfrm>
              <a:off x="4633" y="2882"/>
              <a:ext cx="1" cy="349"/>
            </a:xfrm>
            <a:custGeom>
              <a:avLst/>
              <a:gdLst>
                <a:gd name="T0" fmla="*/ 0 w 1"/>
                <a:gd name="T1" fmla="*/ 0 h 349"/>
                <a:gd name="T2" fmla="*/ 0 w 1"/>
                <a:gd name="T3" fmla="*/ 349 h 349"/>
                <a:gd name="T4" fmla="*/ 0 w 1"/>
                <a:gd name="T5" fmla="*/ 0 h 3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49">
                  <a:moveTo>
                    <a:pt x="0" y="0"/>
                  </a:moveTo>
                  <a:lnTo>
                    <a:pt x="0" y="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82304" name="AutoShape 32"/>
          <p:cNvSpPr>
            <a:spLocks noChangeArrowheads="1"/>
          </p:cNvSpPr>
          <p:nvPr/>
        </p:nvSpPr>
        <p:spPr bwMode="auto">
          <a:xfrm>
            <a:off x="495300" y="2616200"/>
            <a:ext cx="5905500" cy="14589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F002F"/>
              </a:gs>
              <a:gs pos="50000">
                <a:srgbClr val="660066"/>
              </a:gs>
              <a:gs pos="100000">
                <a:srgbClr val="2F002F"/>
              </a:gs>
            </a:gsLst>
            <a:lin ang="5400000" scaled="1"/>
          </a:gradFill>
          <a:ln w="28575" algn="ctr">
            <a:solidFill>
              <a:srgbClr val="66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0" hangingPunct="0"/>
            <a:r>
              <a:rPr lang="en-US" sz="3600" b="1" baseline="-25000"/>
              <a:t>PRAKTEK: MEMBUKA PRESENTASI</a:t>
            </a:r>
          </a:p>
        </p:txBody>
      </p:sp>
    </p:spTree>
    <p:extLst>
      <p:ext uri="{BB962C8B-B14F-4D97-AF65-F5344CB8AC3E}">
        <p14:creationId xmlns:p14="http://schemas.microsoft.com/office/powerpoint/2010/main" val="301793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2311" y="1670050"/>
            <a:ext cx="8685211" cy="4608513"/>
          </a:xfr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1"/>
          <a:lstStyle/>
          <a:p>
            <a:pPr eaLnBrk="1" hangingPunct="1">
              <a:lnSpc>
                <a:spcPct val="125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Jelaskan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aturan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main</a:t>
            </a:r>
          </a:p>
          <a:p>
            <a:pPr eaLnBrk="1" hangingPunct="1">
              <a:lnSpc>
                <a:spcPct val="125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Pilih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ajukan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topik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kontroversial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menuju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materi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25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Beri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motivasi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kepada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semua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peserta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aktif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25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Hargai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semua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pendapat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25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Mengundang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kebenaran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konfrontasi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kesalahan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25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Tuliskan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kesimpulan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di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papan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tulis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25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Tutup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diskusi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aplikasi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hasil-hasil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diskusi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id-ID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2311" y="885110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00B0F0"/>
            </a:extrusionClr>
          </a:sp3d>
        </p:spPr>
        <p:txBody>
          <a:bodyPr anchor="ctr"/>
          <a:lstStyle/>
          <a:p>
            <a:pPr algn="ctr" eaLnBrk="1" hangingPunct="1"/>
            <a:r>
              <a:rPr lang="id-ID" sz="4400" dirty="0" smtClean="0">
                <a:solidFill>
                  <a:srgbClr val="008080"/>
                </a:solidFill>
                <a:latin typeface="Berlin Sans FB Demi" pitchFamily="34" charset="0"/>
              </a:rPr>
              <a:t>Tahap-tahap mengelola diskusi</a:t>
            </a:r>
            <a:endParaRPr lang="en-US" sz="44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22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526722" y="2851150"/>
            <a:ext cx="8224060" cy="3228975"/>
          </a:xfrm>
          <a:noFill/>
          <a:ln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Menambah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keterampilan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Mendapatkan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pemahaman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lebih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jelas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dari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suatu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perilaku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Memperoleh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kesempatan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melakukan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sesuatu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atas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bimbingan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ahlinya</a:t>
            </a:r>
            <a:endParaRPr lang="id-ID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471488" y="2271713"/>
            <a:ext cx="15778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Tujuan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id-ID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86" name="Picture 6" descr="cc%20role%20play%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39" y="1987912"/>
            <a:ext cx="2674961" cy="200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31096" y="898758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00B0F0"/>
            </a:extrusionClr>
          </a:sp3d>
        </p:spPr>
        <p:txBody>
          <a:bodyPr anchor="ctr"/>
          <a:lstStyle/>
          <a:p>
            <a:pPr algn="ctr" eaLnBrk="1" hangingPunct="1"/>
            <a:r>
              <a:rPr lang="id-ID" sz="4400" dirty="0" smtClean="0">
                <a:solidFill>
                  <a:srgbClr val="008080"/>
                </a:solidFill>
                <a:latin typeface="Berlin Sans FB Demi" pitchFamily="34" charset="0"/>
              </a:rPr>
              <a:t>Role Play dan Demontrasi</a:t>
            </a:r>
            <a:endParaRPr lang="en-US" sz="44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08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5089" y="2507350"/>
            <a:ext cx="8277225" cy="3688734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Persiapkan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peserta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alat-alat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peraga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dibutuhkan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Jelaskan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langkah-langkah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pengerjaan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rinci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beri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penekanan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Key Point)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pada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setiap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langkah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Peragakan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sendiri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Minta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peserta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memperagakan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Observasi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praktek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peserta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catat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hasil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observasi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Beri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umpan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balik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atas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hal-hal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sudah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bagus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belum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bagus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Ulangi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langkah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dari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pertama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memperlancar</a:t>
            </a:r>
            <a:endParaRPr lang="id-ID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1885949" y="1850149"/>
            <a:ext cx="45114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Tahap-tahap Demonstrasi</a:t>
            </a:r>
            <a:endParaRPr lang="id-ID" sz="2800" b="1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1096" y="887104"/>
            <a:ext cx="8685212" cy="762278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00B0F0"/>
            </a:extrusionClr>
          </a:sp3d>
        </p:spPr>
        <p:txBody>
          <a:bodyPr anchor="ctr"/>
          <a:lstStyle/>
          <a:p>
            <a:pPr algn="ctr" eaLnBrk="1" hangingPunct="1"/>
            <a:r>
              <a:rPr lang="id-ID" sz="4400" dirty="0" smtClean="0">
                <a:solidFill>
                  <a:srgbClr val="008080"/>
                </a:solidFill>
                <a:latin typeface="Berlin Sans FB Demi" pitchFamily="34" charset="0"/>
              </a:rPr>
              <a:t>Role Play dan Demontrasi</a:t>
            </a:r>
            <a:endParaRPr lang="en-US" sz="44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93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3605" y="2259803"/>
            <a:ext cx="8277225" cy="29845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5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menimbulkan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partisipasi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25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mengukur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pemahaman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25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Memusatkan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perhatian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25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Mengintegrasikan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beberapa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aspek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/point</a:t>
            </a:r>
          </a:p>
          <a:p>
            <a:pPr eaLnBrk="1" hangingPunct="1">
              <a:lnSpc>
                <a:spcPct val="125000"/>
              </a:lnSpc>
              <a:buClr>
                <a:srgbClr val="FFFF00"/>
              </a:buClr>
              <a:buFont typeface="Wingdings" pitchFamily="2" charset="2"/>
              <a:buChar char="q"/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Mendorong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orang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berpikir</a:t>
            </a:r>
            <a:endParaRPr lang="id-ID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60338" y="1897207"/>
            <a:ext cx="30305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Fungsi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Bertanya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id-ID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64875" name="Group 11"/>
          <p:cNvGrpSpPr>
            <a:grpSpLocks/>
          </p:cNvGrpSpPr>
          <p:nvPr/>
        </p:nvGrpSpPr>
        <p:grpSpPr bwMode="auto">
          <a:xfrm>
            <a:off x="5675201" y="4398963"/>
            <a:ext cx="3192462" cy="2162175"/>
            <a:chOff x="3653" y="2730"/>
            <a:chExt cx="2117" cy="1439"/>
          </a:xfrm>
        </p:grpSpPr>
        <p:pic>
          <p:nvPicPr>
            <p:cNvPr id="22534" name="Picture 5" descr="eltecs-330x220-krakow-teachers-ro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" y="2790"/>
              <a:ext cx="1980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5" name="Group 10"/>
            <p:cNvGrpSpPr>
              <a:grpSpLocks/>
            </p:cNvGrpSpPr>
            <p:nvPr/>
          </p:nvGrpSpPr>
          <p:grpSpPr bwMode="auto">
            <a:xfrm>
              <a:off x="3653" y="2730"/>
              <a:ext cx="2117" cy="1439"/>
              <a:chOff x="3653" y="2730"/>
              <a:chExt cx="2117" cy="1439"/>
            </a:xfrm>
          </p:grpSpPr>
          <p:sp>
            <p:nvSpPr>
              <p:cNvPr id="22536" name="Rectangle 8"/>
              <p:cNvSpPr>
                <a:spLocks noChangeArrowheads="1"/>
              </p:cNvSpPr>
              <p:nvPr/>
            </p:nvSpPr>
            <p:spPr bwMode="auto">
              <a:xfrm>
                <a:off x="3653" y="2761"/>
                <a:ext cx="2085" cy="1408"/>
              </a:xfrm>
              <a:prstGeom prst="rect">
                <a:avLst/>
              </a:prstGeom>
              <a:noFill/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2537" name="Rectangle 9"/>
              <p:cNvSpPr>
                <a:spLocks noChangeArrowheads="1"/>
              </p:cNvSpPr>
              <p:nvPr/>
            </p:nvSpPr>
            <p:spPr bwMode="auto">
              <a:xfrm>
                <a:off x="3685" y="2730"/>
                <a:ext cx="2085" cy="1408"/>
              </a:xfrm>
              <a:prstGeom prst="rect">
                <a:avLst/>
              </a:prstGeom>
              <a:noFill/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60338" y="834525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00B0F0"/>
            </a:extrusionClr>
          </a:sp3d>
        </p:spPr>
        <p:txBody>
          <a:bodyPr anchor="ctr"/>
          <a:lstStyle/>
          <a:p>
            <a:pPr algn="ctr" eaLnBrk="1" hangingPunct="1"/>
            <a:r>
              <a:rPr lang="id-ID" sz="4400" dirty="0" smtClean="0">
                <a:solidFill>
                  <a:srgbClr val="008080"/>
                </a:solidFill>
                <a:latin typeface="Berlin Sans FB Demi" pitchFamily="34" charset="0"/>
              </a:rPr>
              <a:t>Seni Bertanya</a:t>
            </a:r>
            <a:endParaRPr lang="en-US" sz="44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3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8"/>
          <p:cNvSpPr>
            <a:spLocks noChangeArrowheads="1"/>
          </p:cNvSpPr>
          <p:nvPr/>
        </p:nvSpPr>
        <p:spPr bwMode="auto">
          <a:xfrm rot="5400000">
            <a:off x="2307431" y="3071238"/>
            <a:ext cx="4862513" cy="1752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178187" name="Text Box 11"/>
          <p:cNvSpPr txBox="1">
            <a:spLocks noChangeArrowheads="1"/>
          </p:cNvSpPr>
          <p:nvPr/>
        </p:nvSpPr>
        <p:spPr bwMode="auto">
          <a:xfrm>
            <a:off x="1787525" y="1698844"/>
            <a:ext cx="5699125" cy="503237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>
                  <a:alpha val="70000"/>
                </a:schemeClr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FFFF00"/>
                </a:solidFill>
                <a:latin typeface="Tahoma" pitchFamily="34" charset="0"/>
              </a:rPr>
              <a:t>Mendengarkan dengan Seksama</a:t>
            </a:r>
          </a:p>
        </p:txBody>
      </p:sp>
      <p:sp>
        <p:nvSpPr>
          <p:cNvPr id="178188" name="Text Box 12"/>
          <p:cNvSpPr txBox="1">
            <a:spLocks noChangeArrowheads="1"/>
          </p:cNvSpPr>
          <p:nvPr/>
        </p:nvSpPr>
        <p:spPr bwMode="auto">
          <a:xfrm>
            <a:off x="1768475" y="2406869"/>
            <a:ext cx="5699125" cy="503237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>
                  <a:alpha val="70000"/>
                </a:schemeClr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FFFF00"/>
                </a:solidFill>
                <a:latin typeface="Tahoma" pitchFamily="34" charset="0"/>
              </a:rPr>
              <a:t>Mengulang Kembali Pertanyaan</a:t>
            </a:r>
          </a:p>
        </p:txBody>
      </p:sp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2260600" y="3113306"/>
            <a:ext cx="4752975" cy="5032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>
                  <a:alpha val="70000"/>
                </a:schemeClr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 err="1">
                <a:solidFill>
                  <a:srgbClr val="FFFF00"/>
                </a:solidFill>
                <a:latin typeface="Tahoma" pitchFamily="34" charset="0"/>
              </a:rPr>
              <a:t>Konfirmasi</a:t>
            </a:r>
            <a:r>
              <a:rPr lang="en-US" sz="2800" dirty="0">
                <a:solidFill>
                  <a:srgbClr val="FFFF00"/>
                </a:solidFill>
                <a:latin typeface="Tahoma" pitchFamily="34" charset="0"/>
              </a:rPr>
              <a:t>/</a:t>
            </a:r>
            <a:r>
              <a:rPr lang="en-US" sz="2800" dirty="0" err="1">
                <a:solidFill>
                  <a:srgbClr val="FFFF00"/>
                </a:solidFill>
                <a:latin typeface="Tahoma" pitchFamily="34" charset="0"/>
              </a:rPr>
              <a:t>Cek</a:t>
            </a:r>
            <a:r>
              <a:rPr lang="en-US" sz="2800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ahoma" pitchFamily="34" charset="0"/>
              </a:rPr>
              <a:t>Pertanyaan</a:t>
            </a:r>
            <a:endParaRPr lang="en-US" sz="28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78190" name="Text Box 14"/>
          <p:cNvSpPr txBox="1">
            <a:spLocks noChangeArrowheads="1"/>
          </p:cNvSpPr>
          <p:nvPr/>
        </p:nvSpPr>
        <p:spPr bwMode="auto">
          <a:xfrm>
            <a:off x="3040063" y="3781644"/>
            <a:ext cx="3336925" cy="503237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>
                  <a:alpha val="70000"/>
                </a:schemeClr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 err="1">
                <a:solidFill>
                  <a:srgbClr val="FFFF00"/>
                </a:solidFill>
                <a:latin typeface="Tahoma" pitchFamily="34" charset="0"/>
              </a:rPr>
              <a:t>Jawab</a:t>
            </a:r>
            <a:r>
              <a:rPr lang="en-US" sz="2800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ahoma" pitchFamily="34" charset="0"/>
              </a:rPr>
              <a:t>Pertanyaan</a:t>
            </a:r>
            <a:endParaRPr lang="en-US" sz="28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78191" name="Text Box 15"/>
          <p:cNvSpPr txBox="1">
            <a:spLocks noChangeArrowheads="1"/>
          </p:cNvSpPr>
          <p:nvPr/>
        </p:nvSpPr>
        <p:spPr bwMode="auto">
          <a:xfrm>
            <a:off x="2719388" y="4488081"/>
            <a:ext cx="3976687" cy="5032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>
                  <a:alpha val="70000"/>
                </a:schemeClr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FFFF00"/>
                </a:solidFill>
                <a:latin typeface="Tahoma" pitchFamily="34" charset="0"/>
              </a:rPr>
              <a:t>Konfirmasi/Cek Jawaban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31096" y="764270"/>
            <a:ext cx="8685212" cy="680392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00B0F0"/>
            </a:extrusionClr>
          </a:sp3d>
        </p:spPr>
        <p:txBody>
          <a:bodyPr anchor="ctr"/>
          <a:lstStyle/>
          <a:p>
            <a:pPr algn="ctr" eaLnBrk="1" hangingPunct="1"/>
            <a:r>
              <a:rPr lang="id-ID" sz="4000" dirty="0" smtClean="0">
                <a:solidFill>
                  <a:srgbClr val="008080"/>
                </a:solidFill>
                <a:latin typeface="Berlin Sans FB Demi" pitchFamily="34" charset="0"/>
              </a:rPr>
              <a:t>Merespon pertanyaan secara efektif</a:t>
            </a:r>
            <a:endParaRPr lang="en-US" sz="40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29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7" grpId="0" animBg="1"/>
      <p:bldP spid="178188" grpId="0" animBg="1"/>
      <p:bldP spid="178189" grpId="0" animBg="1"/>
      <p:bldP spid="178190" grpId="0" animBg="1"/>
      <p:bldP spid="1781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71426"/>
            <a:ext cx="24384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02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5723"/>
            <a:ext cx="6934200" cy="3519487"/>
          </a:xfrm>
          <a:noFill/>
          <a:ln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1" hangingPunct="1"/>
            <a:r>
              <a:rPr lang="en-US" sz="3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Memahami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keterampilan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menjadi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presenter yang </a:t>
            </a:r>
            <a:r>
              <a:rPr lang="en-US" sz="3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baik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terkait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aktivitas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mengajar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eaLnBrk="1" hangingPunct="1"/>
            <a:r>
              <a:rPr lang="en-US" sz="3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Praktek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keterampilan</a:t>
            </a: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berpresentasi</a:t>
            </a:r>
            <a:endParaRPr lang="en-US" sz="3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1096" y="898758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00B0F0"/>
            </a:extrusionClr>
          </a:sp3d>
        </p:spPr>
        <p:txBody>
          <a:bodyPr anchor="ctr"/>
          <a:lstStyle/>
          <a:p>
            <a:pPr algn="ctr" eaLnBrk="1" hangingPunct="1"/>
            <a:r>
              <a:rPr lang="en-US" sz="4800" dirty="0">
                <a:solidFill>
                  <a:srgbClr val="008080"/>
                </a:solidFill>
                <a:latin typeface="Berlin Sans FB Demi" pitchFamily="34" charset="0"/>
              </a:rPr>
              <a:t>TUJUAN</a:t>
            </a:r>
          </a:p>
        </p:txBody>
      </p:sp>
    </p:spTree>
    <p:extLst>
      <p:ext uri="{BB962C8B-B14F-4D97-AF65-F5344CB8AC3E}">
        <p14:creationId xmlns:p14="http://schemas.microsoft.com/office/powerpoint/2010/main" val="412031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324" y="2636850"/>
            <a:ext cx="8691564" cy="3733800"/>
          </a:xfrm>
          <a:noFill/>
          <a:ln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Hindari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debat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kusir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Hormati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pendapat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orang lain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Jika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salah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akui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simpatik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Mulai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ramah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tamah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Mulai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kesepakatan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bersama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Usahakan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agar orang lain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berbicara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lebih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banyak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Buat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ide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datang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dari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orang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lai</a:t>
            </a:r>
            <a:r>
              <a:rPr lang="id-ID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r>
              <a:rPr lang="id-ID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Usahakan dengan tulus melihat dari kaca mata orang lain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r>
              <a:rPr lang="id-ID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Bersimpati dengan ide dan keinginan orang lain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r>
              <a:rPr lang="id-ID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Berilah tantangan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endParaRPr lang="id-ID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65897" name="Group 9"/>
          <p:cNvGrpSpPr>
            <a:grpSpLocks/>
          </p:cNvGrpSpPr>
          <p:nvPr/>
        </p:nvGrpSpPr>
        <p:grpSpPr bwMode="auto">
          <a:xfrm>
            <a:off x="5805488" y="1650007"/>
            <a:ext cx="2997200" cy="2124075"/>
            <a:chOff x="3648" y="737"/>
            <a:chExt cx="1888" cy="1338"/>
          </a:xfrm>
        </p:grpSpPr>
        <p:pic>
          <p:nvPicPr>
            <p:cNvPr id="25605" name="Picture 5" descr="Student Group discuss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7" y="823"/>
              <a:ext cx="1749" cy="1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06" name="Group 8"/>
            <p:cNvGrpSpPr>
              <a:grpSpLocks/>
            </p:cNvGrpSpPr>
            <p:nvPr/>
          </p:nvGrpSpPr>
          <p:grpSpPr bwMode="auto">
            <a:xfrm>
              <a:off x="3648" y="737"/>
              <a:ext cx="1888" cy="1338"/>
              <a:chOff x="3648" y="737"/>
              <a:chExt cx="1888" cy="1338"/>
            </a:xfrm>
          </p:grpSpPr>
          <p:sp>
            <p:nvSpPr>
              <p:cNvPr id="25607" name="Rectangle 6"/>
              <p:cNvSpPr>
                <a:spLocks noChangeArrowheads="1"/>
              </p:cNvSpPr>
              <p:nvPr/>
            </p:nvSpPr>
            <p:spPr bwMode="auto">
              <a:xfrm>
                <a:off x="3648" y="768"/>
                <a:ext cx="1856" cy="1307"/>
              </a:xfrm>
              <a:prstGeom prst="rect">
                <a:avLst/>
              </a:prstGeom>
              <a:noFill/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25608" name="Rectangle 7"/>
              <p:cNvSpPr>
                <a:spLocks noChangeArrowheads="1"/>
              </p:cNvSpPr>
              <p:nvPr/>
            </p:nvSpPr>
            <p:spPr bwMode="auto">
              <a:xfrm>
                <a:off x="3680" y="737"/>
                <a:ext cx="1856" cy="1307"/>
              </a:xfrm>
              <a:prstGeom prst="rect">
                <a:avLst/>
              </a:prstGeom>
              <a:noFill/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d-ID"/>
              </a:p>
            </p:txBody>
          </p:sp>
        </p:grp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31096" y="818860"/>
            <a:ext cx="8685212" cy="734985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00B0F0"/>
            </a:extrusionClr>
          </a:sp3d>
        </p:spPr>
        <p:txBody>
          <a:bodyPr anchor="ctr"/>
          <a:lstStyle/>
          <a:p>
            <a:pPr algn="ctr" eaLnBrk="1" hangingPunct="1"/>
            <a:r>
              <a:rPr lang="id-ID" sz="4400" dirty="0" smtClean="0">
                <a:solidFill>
                  <a:srgbClr val="008080"/>
                </a:solidFill>
                <a:latin typeface="Berlin Sans FB Demi" pitchFamily="34" charset="0"/>
              </a:rPr>
              <a:t>Mengatasi peserta sulit</a:t>
            </a:r>
            <a:endParaRPr lang="en-US" sz="44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1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5089" y="1956274"/>
            <a:ext cx="8277225" cy="4357688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5000"/>
              </a:lnSpc>
              <a:buClr>
                <a:srgbClr val="FFFF00"/>
              </a:buClr>
            </a:pP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Rangkum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intisari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sesi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efektif</a:t>
            </a:r>
            <a:endParaRPr lang="en-US" sz="2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5000"/>
              </a:lnSpc>
              <a:buClr>
                <a:srgbClr val="FFFF00"/>
              </a:buClr>
            </a:pP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Beri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kesempatan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bertanya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berdiskusi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hal-hal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belum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dipahami</a:t>
            </a:r>
            <a:endParaRPr lang="en-US" sz="2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5000"/>
              </a:lnSpc>
              <a:buClr>
                <a:srgbClr val="FFFF00"/>
              </a:buClr>
            </a:pP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Berikan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penerapan</a:t>
            </a:r>
            <a:endParaRPr lang="en-US" sz="2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5000"/>
              </a:lnSpc>
              <a:buClr>
                <a:srgbClr val="FFFF00"/>
              </a:buClr>
            </a:pP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Motivasi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peserta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menerapkan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125000"/>
              </a:lnSpc>
              <a:buClr>
                <a:srgbClr val="FFFF00"/>
              </a:buClr>
            </a:pP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Hargai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peserta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atas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perhatian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keterlibatannya</a:t>
            </a:r>
            <a:endParaRPr lang="en-US" sz="2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5000"/>
              </a:lnSpc>
              <a:buClr>
                <a:srgbClr val="FFFF00"/>
              </a:buClr>
            </a:pP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Bila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ada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sesi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akan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datang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: “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Menjual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Sesi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y.a.d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”</a:t>
            </a:r>
          </a:p>
          <a:p>
            <a:pPr>
              <a:lnSpc>
                <a:spcPct val="125000"/>
              </a:lnSpc>
              <a:buClr>
                <a:srgbClr val="FFFF00"/>
              </a:buClr>
            </a:pP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Tutup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antusias</a:t>
            </a:r>
            <a:endParaRPr lang="id-ID" sz="2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98758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00B0F0"/>
            </a:extrusionClr>
          </a:sp3d>
        </p:spPr>
        <p:txBody>
          <a:bodyPr anchor="ctr"/>
          <a:lstStyle/>
          <a:p>
            <a:pPr algn="ctr" eaLnBrk="1" hangingPunct="1"/>
            <a:r>
              <a:rPr lang="id-ID" sz="4400" dirty="0" smtClean="0">
                <a:solidFill>
                  <a:srgbClr val="008080"/>
                </a:solidFill>
                <a:latin typeface="Berlin Sans FB Demi" pitchFamily="34" charset="0"/>
              </a:rPr>
              <a:t>Menutup Presentasi</a:t>
            </a:r>
            <a:endParaRPr lang="en-US" sz="44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5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27013" y="2941638"/>
            <a:ext cx="8685212" cy="914400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77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5400" dirty="0" err="1">
                <a:solidFill>
                  <a:srgbClr val="008080"/>
                </a:solidFill>
                <a:latin typeface="Berlin Sans FB Demi" pitchFamily="34" charset="0"/>
              </a:rPr>
              <a:t>Terima</a:t>
            </a:r>
            <a:r>
              <a:rPr lang="en-US" sz="5400" dirty="0">
                <a:solidFill>
                  <a:srgbClr val="008080"/>
                </a:solidFill>
                <a:latin typeface="Berlin Sans FB Demi" pitchFamily="34" charset="0"/>
              </a:rPr>
              <a:t> </a:t>
            </a:r>
            <a:r>
              <a:rPr lang="en-US" sz="5400" dirty="0" err="1">
                <a:solidFill>
                  <a:srgbClr val="008080"/>
                </a:solidFill>
                <a:latin typeface="Berlin Sans FB Demi" pitchFamily="34" charset="0"/>
              </a:rPr>
              <a:t>Kasih</a:t>
            </a:r>
            <a:endParaRPr lang="en-US" sz="54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64" y="4703648"/>
            <a:ext cx="2297144" cy="1693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5560" y="1528555"/>
            <a:ext cx="8710612" cy="4037747"/>
          </a:xfrm>
          <a:noFill/>
          <a:ln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1" hangingPunct="1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Sapa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pendengar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antusias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eaLnBrk="1" hangingPunct="1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Bila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belum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perkenalkan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diri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Anda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profesional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eaLnBrk="1" hangingPunct="1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Hargai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peserta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tulus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eaLnBrk="1" hangingPunct="1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Cairkan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suasana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suatu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Ice Breaker.</a:t>
            </a:r>
            <a:endParaRPr lang="en-US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Sebutkan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tujuan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manfaat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dari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pelatihan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akan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dibawakan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id-ID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Harapan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pada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peran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perilaku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peserta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selama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pelatihan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id-ID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25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Ajak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peserta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memasuki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pelatihan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bersangkutan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id-ID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98758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00B0F0"/>
            </a:extrusionClr>
          </a:sp3d>
        </p:spPr>
        <p:txBody>
          <a:bodyPr anchor="ctr"/>
          <a:lstStyle/>
          <a:p>
            <a:pPr algn="ctr" eaLnBrk="1" hangingPunct="1"/>
            <a:r>
              <a:rPr lang="id-ID" sz="4800" dirty="0" smtClean="0">
                <a:solidFill>
                  <a:srgbClr val="008080"/>
                </a:solidFill>
                <a:latin typeface="Berlin Sans FB Demi" pitchFamily="34" charset="0"/>
              </a:rPr>
              <a:t>Membuka Presentasi</a:t>
            </a:r>
            <a:endParaRPr lang="en-US" sz="48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76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239163" y="952018"/>
            <a:ext cx="8645525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marL="609600" indent="-609600">
              <a:spcBef>
                <a:spcPct val="50000"/>
              </a:spcBef>
              <a:buFontTx/>
              <a:buChar char="•"/>
            </a:pPr>
            <a:r>
              <a:rPr lang="en-US" sz="2400" b="1" dirty="0">
                <a:latin typeface="Calibri" pitchFamily="34" charset="0"/>
                <a:cs typeface="Calibri" pitchFamily="34" charset="0"/>
              </a:rPr>
              <a:t>7 – 10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detik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lamanya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Anda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bisa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membuat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impresi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pertama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609600" indent="-609600">
              <a:spcBef>
                <a:spcPct val="50000"/>
              </a:spcBef>
              <a:buFontTx/>
              <a:buChar char="•"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Penampilan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581150" lvl="1" indent="-609600">
              <a:spcBef>
                <a:spcPct val="50000"/>
              </a:spcBef>
              <a:buFontTx/>
              <a:buChar char="–"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Penampilan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Fisik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kepala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hingga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kaki)</a:t>
            </a:r>
          </a:p>
          <a:p>
            <a:pPr marL="1581150" lvl="1" indent="-609600">
              <a:spcBef>
                <a:spcPct val="50000"/>
              </a:spcBef>
              <a:buFontTx/>
              <a:buChar char="–"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Komunikasi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Verbal (kata yang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digunakan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1581150" lvl="1" indent="-609600">
              <a:spcBef>
                <a:spcPct val="50000"/>
              </a:spcBef>
              <a:buFontTx/>
              <a:buChar char="–"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Bahasa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Tubuh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ekspresi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wajah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senyum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tangan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98758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00B0F0"/>
            </a:extrusionClr>
          </a:sp3d>
        </p:spPr>
        <p:txBody>
          <a:bodyPr anchor="ctr"/>
          <a:lstStyle/>
          <a:p>
            <a:pPr algn="ctr" eaLnBrk="1" hangingPunct="1"/>
            <a:r>
              <a:rPr lang="id-ID" sz="4800" dirty="0" smtClean="0">
                <a:solidFill>
                  <a:srgbClr val="008080"/>
                </a:solidFill>
                <a:latin typeface="Berlin Sans FB Demi" pitchFamily="34" charset="0"/>
              </a:rPr>
              <a:t>Perkenalan....</a:t>
            </a:r>
            <a:endParaRPr lang="en-US" sz="48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93" y="4870967"/>
            <a:ext cx="31908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13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026"/>
          <p:cNvGraphicFramePr>
            <a:graphicFrameLocks noChangeAspect="1"/>
          </p:cNvGraphicFramePr>
          <p:nvPr/>
        </p:nvGraphicFramePr>
        <p:xfrm>
          <a:off x="1589088" y="1179513"/>
          <a:ext cx="5962650" cy="397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6" name="Chart" r:id="rId4" imgW="6600864" imgH="4400457" progId="MSGraph.Chart.8">
                  <p:embed followColorScheme="full"/>
                </p:oleObj>
              </mc:Choice>
              <mc:Fallback>
                <p:oleObj name="Chart" r:id="rId4" imgW="6600864" imgH="44004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1589088" y="1179513"/>
                        <a:ext cx="5962650" cy="397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51" name="Text Box 19"/>
          <p:cNvSpPr txBox="1">
            <a:spLocks noChangeArrowheads="1"/>
          </p:cNvSpPr>
          <p:nvPr/>
        </p:nvSpPr>
        <p:spPr bwMode="auto">
          <a:xfrm>
            <a:off x="1620838" y="2246313"/>
            <a:ext cx="313213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kumimoji="1" lang="id-ID" altLang="ja-JP" b="1" noProof="1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ea typeface="MS PGothic" pitchFamily="34" charset="-128"/>
              </a:rPr>
              <a:t>55%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kumimoji="1" lang="id-ID" altLang="ja-JP" sz="2800" b="1" noProof="1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ea typeface="MS PGothic" pitchFamily="34" charset="-128"/>
              </a:rPr>
              <a:t>            Mata</a:t>
            </a:r>
          </a:p>
        </p:txBody>
      </p:sp>
      <p:sp>
        <p:nvSpPr>
          <p:cNvPr id="120852" name="Text Box 20"/>
          <p:cNvSpPr txBox="1">
            <a:spLocks noChangeArrowheads="1"/>
          </p:cNvSpPr>
          <p:nvPr/>
        </p:nvSpPr>
        <p:spPr bwMode="auto">
          <a:xfrm>
            <a:off x="4876800" y="2347913"/>
            <a:ext cx="23622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  <a:defRPr/>
            </a:pPr>
            <a:r>
              <a:rPr kumimoji="1" lang="id-ID" altLang="ja-JP" b="1" noProof="1" smtClean="0"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ea typeface="MS PGothic" pitchFamily="34" charset="-128"/>
              </a:rPr>
              <a:t>38%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kumimoji="1" lang="id-ID" altLang="ja-JP" sz="2800" b="1" noProof="1" smtClean="0"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ea typeface="MS PGothic" pitchFamily="34" charset="-128"/>
              </a:rPr>
              <a:t>Telinga</a:t>
            </a:r>
          </a:p>
        </p:txBody>
      </p:sp>
      <p:sp>
        <p:nvSpPr>
          <p:cNvPr id="120853" name="Text Box 21"/>
          <p:cNvSpPr txBox="1">
            <a:spLocks noChangeArrowheads="1"/>
          </p:cNvSpPr>
          <p:nvPr/>
        </p:nvSpPr>
        <p:spPr bwMode="auto">
          <a:xfrm>
            <a:off x="4692650" y="1571625"/>
            <a:ext cx="22891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kumimoji="1" lang="id-ID" altLang="ja-JP" sz="2800" b="1" noProof="1" smtClean="0"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ea typeface="MS PGothic" pitchFamily="34" charset="-128"/>
              </a:rPr>
              <a:t>Kata-kata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kumimoji="1" lang="id-ID" altLang="ja-JP" b="1" noProof="1" smtClean="0"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ea typeface="MS PGothic" pitchFamily="34" charset="-128"/>
              </a:rPr>
              <a:t>7%</a:t>
            </a:r>
          </a:p>
        </p:txBody>
      </p:sp>
      <p:sp>
        <p:nvSpPr>
          <p:cNvPr id="7174" name="Freeform 22"/>
          <p:cNvSpPr>
            <a:spLocks/>
          </p:cNvSpPr>
          <p:nvPr/>
        </p:nvSpPr>
        <p:spPr bwMode="auto">
          <a:xfrm>
            <a:off x="1116013" y="3173413"/>
            <a:ext cx="3279775" cy="698500"/>
          </a:xfrm>
          <a:custGeom>
            <a:avLst/>
            <a:gdLst>
              <a:gd name="T0" fmla="*/ 2147483647 w 2720"/>
              <a:gd name="T1" fmla="*/ 0 h 440"/>
              <a:gd name="T2" fmla="*/ 2147483647 w 2720"/>
              <a:gd name="T3" fmla="*/ 0 h 440"/>
              <a:gd name="T4" fmla="*/ 0 w 2720"/>
              <a:gd name="T5" fmla="*/ 2147483647 h 440"/>
              <a:gd name="T6" fmla="*/ 0 60000 65536"/>
              <a:gd name="T7" fmla="*/ 0 60000 65536"/>
              <a:gd name="T8" fmla="*/ 0 60000 65536"/>
              <a:gd name="T9" fmla="*/ 0 w 2720"/>
              <a:gd name="T10" fmla="*/ 0 h 440"/>
              <a:gd name="T11" fmla="*/ 2720 w 2720"/>
              <a:gd name="T12" fmla="*/ 440 h 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0" h="440">
                <a:moveTo>
                  <a:pt x="2720" y="0"/>
                </a:moveTo>
                <a:lnTo>
                  <a:pt x="1649" y="0"/>
                </a:lnTo>
                <a:lnTo>
                  <a:pt x="0" y="440"/>
                </a:lnTo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id-ID"/>
          </a:p>
        </p:txBody>
      </p:sp>
      <p:sp>
        <p:nvSpPr>
          <p:cNvPr id="7175" name="Freeform 23"/>
          <p:cNvSpPr>
            <a:spLocks/>
          </p:cNvSpPr>
          <p:nvPr/>
        </p:nvSpPr>
        <p:spPr bwMode="auto">
          <a:xfrm>
            <a:off x="5368925" y="3170238"/>
            <a:ext cx="1454150" cy="1308100"/>
          </a:xfrm>
          <a:custGeom>
            <a:avLst/>
            <a:gdLst>
              <a:gd name="T0" fmla="*/ 2147483647 w 992"/>
              <a:gd name="T1" fmla="*/ 0 h 824"/>
              <a:gd name="T2" fmla="*/ 0 w 992"/>
              <a:gd name="T3" fmla="*/ 2147483647 h 824"/>
              <a:gd name="T4" fmla="*/ 2147483647 w 992"/>
              <a:gd name="T5" fmla="*/ 2147483647 h 824"/>
              <a:gd name="T6" fmla="*/ 0 60000 65536"/>
              <a:gd name="T7" fmla="*/ 0 60000 65536"/>
              <a:gd name="T8" fmla="*/ 0 60000 65536"/>
              <a:gd name="T9" fmla="*/ 0 w 992"/>
              <a:gd name="T10" fmla="*/ 0 h 824"/>
              <a:gd name="T11" fmla="*/ 992 w 992"/>
              <a:gd name="T12" fmla="*/ 824 h 8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2" h="824">
                <a:moveTo>
                  <a:pt x="992" y="0"/>
                </a:moveTo>
                <a:lnTo>
                  <a:pt x="0" y="8"/>
                </a:lnTo>
                <a:lnTo>
                  <a:pt x="808" y="824"/>
                </a:lnTo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id-ID"/>
          </a:p>
        </p:txBody>
      </p:sp>
      <p:sp>
        <p:nvSpPr>
          <p:cNvPr id="120856" name="AutoShape 24"/>
          <p:cNvSpPr>
            <a:spLocks noChangeArrowheads="1"/>
          </p:cNvSpPr>
          <p:nvPr/>
        </p:nvSpPr>
        <p:spPr bwMode="auto">
          <a:xfrm>
            <a:off x="5622925" y="4327525"/>
            <a:ext cx="3019425" cy="665163"/>
          </a:xfrm>
          <a:prstGeom prst="bracketPair">
            <a:avLst>
              <a:gd name="adj" fmla="val 6560"/>
            </a:avLst>
          </a:prstGeom>
          <a:noFill/>
          <a:ln w="19050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762000">
              <a:lnSpc>
                <a:spcPct val="75000"/>
              </a:lnSpc>
              <a:spcBef>
                <a:spcPct val="50000"/>
              </a:spcBef>
              <a:defRPr/>
            </a:pPr>
            <a:r>
              <a:rPr kumimoji="1" lang="id-ID" altLang="ja-JP" sz="2000" noProof="1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Nada suara, </a:t>
            </a:r>
          </a:p>
          <a:p>
            <a:pPr algn="r" defTabSz="762000">
              <a:lnSpc>
                <a:spcPct val="50000"/>
              </a:lnSpc>
              <a:spcBef>
                <a:spcPct val="50000"/>
              </a:spcBef>
              <a:defRPr/>
            </a:pPr>
            <a:r>
              <a:rPr kumimoji="1" lang="id-ID" altLang="ja-JP" sz="2000" noProof="1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infleksi, kecepatan, dll.</a:t>
            </a:r>
          </a:p>
        </p:txBody>
      </p:sp>
      <p:sp>
        <p:nvSpPr>
          <p:cNvPr id="120857" name="AutoShape 25"/>
          <p:cNvSpPr>
            <a:spLocks noChangeArrowheads="1"/>
          </p:cNvSpPr>
          <p:nvPr/>
        </p:nvSpPr>
        <p:spPr bwMode="auto">
          <a:xfrm>
            <a:off x="6740525" y="1050925"/>
            <a:ext cx="2193925" cy="1349038"/>
          </a:xfrm>
          <a:prstGeom prst="bracketPair">
            <a:avLst>
              <a:gd name="adj" fmla="val 4528"/>
            </a:avLst>
          </a:prstGeom>
          <a:noFill/>
          <a:ln w="19050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  <a:defRPr/>
            </a:pPr>
            <a:r>
              <a:rPr kumimoji="1" lang="id-ID" altLang="ja-JP" sz="2000" noProof="1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-Bertanya</a:t>
            </a:r>
          </a:p>
          <a:p>
            <a:pPr defTabSz="762000">
              <a:spcBef>
                <a:spcPct val="50000"/>
              </a:spcBef>
              <a:defRPr/>
            </a:pPr>
            <a:r>
              <a:rPr kumimoji="1" lang="id-ID" altLang="ja-JP" sz="2000" noProof="1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-Penjelasan  </a:t>
            </a:r>
            <a:r>
              <a:rPr kumimoji="1" lang="id-ID" altLang="ja-JP" sz="2000" noProof="1" smtClean="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 </a:t>
            </a:r>
          </a:p>
          <a:p>
            <a:pPr defTabSz="762000">
              <a:spcBef>
                <a:spcPct val="50000"/>
              </a:spcBef>
              <a:defRPr/>
            </a:pPr>
            <a:r>
              <a:rPr kumimoji="1" lang="id-ID" altLang="ja-JP" sz="2000" noProof="1" smtClean="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-</a:t>
            </a:r>
            <a:r>
              <a:rPr kumimoji="1" lang="id-ID" altLang="ja-JP" sz="2000" noProof="1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Meminta</a:t>
            </a:r>
            <a:r>
              <a:rPr kumimoji="1"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 </a:t>
            </a:r>
            <a:r>
              <a:rPr kumimoji="1" lang="en-US" altLang="ja-JP" sz="2000" noProof="1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Maaf</a:t>
            </a:r>
          </a:p>
        </p:txBody>
      </p:sp>
      <p:sp>
        <p:nvSpPr>
          <p:cNvPr id="7178" name="Freeform 26"/>
          <p:cNvSpPr>
            <a:spLocks/>
          </p:cNvSpPr>
          <p:nvPr/>
        </p:nvSpPr>
        <p:spPr bwMode="auto">
          <a:xfrm>
            <a:off x="4806950" y="1884363"/>
            <a:ext cx="1828800" cy="101600"/>
          </a:xfrm>
          <a:custGeom>
            <a:avLst/>
            <a:gdLst>
              <a:gd name="T0" fmla="*/ 0 w 1720"/>
              <a:gd name="T1" fmla="*/ 2147483647 h 64"/>
              <a:gd name="T2" fmla="*/ 2147483647 w 1720"/>
              <a:gd name="T3" fmla="*/ 2147483647 h 64"/>
              <a:gd name="T4" fmla="*/ 2147483647 w 1720"/>
              <a:gd name="T5" fmla="*/ 0 h 64"/>
              <a:gd name="T6" fmla="*/ 0 60000 65536"/>
              <a:gd name="T7" fmla="*/ 0 60000 65536"/>
              <a:gd name="T8" fmla="*/ 0 60000 65536"/>
              <a:gd name="T9" fmla="*/ 0 w 1720"/>
              <a:gd name="T10" fmla="*/ 0 h 64"/>
              <a:gd name="T11" fmla="*/ 1720 w 1720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0" h="64">
                <a:moveTo>
                  <a:pt x="0" y="56"/>
                </a:moveTo>
                <a:lnTo>
                  <a:pt x="1568" y="64"/>
                </a:lnTo>
                <a:lnTo>
                  <a:pt x="1720" y="0"/>
                </a:lnTo>
              </a:path>
            </a:pathLst>
          </a:custGeom>
          <a:noFill/>
          <a:ln w="28575" cap="rnd">
            <a:solidFill>
              <a:srgbClr val="F8F8F8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id-ID"/>
          </a:p>
        </p:txBody>
      </p:sp>
      <p:sp>
        <p:nvSpPr>
          <p:cNvPr id="120859" name="AutoShape 27"/>
          <p:cNvSpPr>
            <a:spLocks noChangeArrowheads="1"/>
          </p:cNvSpPr>
          <p:nvPr/>
        </p:nvSpPr>
        <p:spPr bwMode="auto">
          <a:xfrm>
            <a:off x="1447800" y="5445456"/>
            <a:ext cx="6189663" cy="1066800"/>
          </a:xfrm>
          <a:prstGeom prst="foldedCorner">
            <a:avLst>
              <a:gd name="adj" fmla="val 5384"/>
            </a:avLst>
          </a:prstGeom>
          <a:noFill/>
          <a:ln w="9525">
            <a:noFill/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tIns="118800" bIns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762000">
              <a:lnSpc>
                <a:spcPct val="90000"/>
              </a:lnSpc>
              <a:defRPr/>
            </a:pPr>
            <a:r>
              <a:rPr kumimoji="1" lang="id-ID" altLang="ja-JP" sz="2400" b="1" noProof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MS PGothic" pitchFamily="34" charset="-128"/>
              </a:rPr>
              <a:t>Komunikasi verbal: 7%</a:t>
            </a:r>
          </a:p>
          <a:p>
            <a:pPr algn="ctr" defTabSz="762000">
              <a:lnSpc>
                <a:spcPct val="90000"/>
              </a:lnSpc>
              <a:defRPr/>
            </a:pPr>
            <a:r>
              <a:rPr kumimoji="1" lang="id-ID" altLang="ja-JP" sz="2400" b="1" noProof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MS PGothic" pitchFamily="34" charset="-128"/>
              </a:rPr>
              <a:t>Komunikasi non-verbal: 93%</a:t>
            </a:r>
          </a:p>
        </p:txBody>
      </p:sp>
      <p:sp>
        <p:nvSpPr>
          <p:cNvPr id="120860" name="AutoShape 28"/>
          <p:cNvSpPr>
            <a:spLocks noChangeArrowheads="1"/>
          </p:cNvSpPr>
          <p:nvPr/>
        </p:nvSpPr>
        <p:spPr bwMode="auto">
          <a:xfrm>
            <a:off x="395288" y="3973513"/>
            <a:ext cx="3816350" cy="1152525"/>
          </a:xfrm>
          <a:prstGeom prst="bracketPair">
            <a:avLst>
              <a:gd name="adj" fmla="val 4269"/>
            </a:avLst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kumimoji="1" lang="id-ID" altLang="ja-JP" sz="2400" b="1" noProof="1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Bahasa Tubuh</a:t>
            </a:r>
          </a:p>
          <a:p>
            <a:pPr>
              <a:spcBef>
                <a:spcPct val="25000"/>
              </a:spcBef>
              <a:defRPr/>
            </a:pPr>
            <a:r>
              <a:rPr kumimoji="1" lang="id-ID" altLang="ja-JP" sz="2000" noProof="1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Gestur, kontak mata, sikap, </a:t>
            </a:r>
            <a:br>
              <a:rPr kumimoji="1" lang="id-ID" altLang="ja-JP" sz="2000" noProof="1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</a:br>
            <a:r>
              <a:rPr kumimoji="1" lang="id-ID" altLang="ja-JP" sz="2000" noProof="1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ekspresi wajah, etc.</a:t>
            </a:r>
            <a:endParaRPr lang="id-ID" altLang="ja-JP" sz="3200" noProof="1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189455" name="Text Box 15"/>
          <p:cNvSpPr txBox="1">
            <a:spLocks noChangeArrowheads="1"/>
          </p:cNvSpPr>
          <p:nvPr/>
        </p:nvSpPr>
        <p:spPr bwMode="auto">
          <a:xfrm>
            <a:off x="1817687" y="779108"/>
            <a:ext cx="53149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Komunikasi Non Verbal</a:t>
            </a:r>
          </a:p>
        </p:txBody>
      </p:sp>
    </p:spTree>
    <p:extLst>
      <p:ext uri="{BB962C8B-B14F-4D97-AF65-F5344CB8AC3E}">
        <p14:creationId xmlns:p14="http://schemas.microsoft.com/office/powerpoint/2010/main" val="180938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150" y="4923644"/>
            <a:ext cx="2772000" cy="13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5089" y="2271600"/>
            <a:ext cx="8277225" cy="3368675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Posisi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Tubuh</a:t>
            </a:r>
            <a:endParaRPr lang="en-US" sz="2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Jangan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menutupi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layar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atau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lampu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proyektor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Kontak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Mata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Pandang audience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seimbang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Jangan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memandang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lantai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tembok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sepatu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Jangan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memandang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peserta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lain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jika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seorang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sedang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bicara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kepada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Anda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AutoShape 2" descr="data:image/jpeg;base64,/9j/4AAQSkZJRgABAQAAAQABAAD/2wCEAAkGBhQQERUQEBAVFRUVFRcVEhUWFBUUGBMVFxgXFhcXEhMXGyYfGRkkGhQXHy8gJCc1LCwsFx4xNTAqNSYrLCkBCQoKBQUFDQUFDSkYEhgpKSkpKSkpKSkpKSkpKSkpKSkpKSkpKSkpKSkpKSkpKSkpKSkpKSkpKSkpKSkpKSkpKf/AABEIAJYBTwMBIgACEQEDEQH/xAAcAAEAAgMBAQEAAAAAAAAAAAAABwgEBQYDAgH/xABHEAABAwICBwQGBggGAQUBAAABAAIDBBEFIQYHEjFBUWEiMnGBCBNScpGhFCNCYrHRM1NjgpKissEkQ3PC4fCTFjSUs9IV/8QAFAEBAAAAAAAAAAAAAAAAAAAAAP/EABQRAQAAAAAAAAAAAAAAAAAAAAD/2gAMAwEAAhEDEQA/AJxUdaZ67qPD3uhiBqZm3DmxkBjHDe18pvn0aDbjZabXlrJdSNGHUj9maRu1O9ps6KM7mtI3Odz4N94EV8cwgAkGx3G2/hlzzQSlinpEV8hIgighHDsuld5ucbfyrRy66sWcb/TbdGwwAf0KQdT+hmE19IJnU23PGdidssjnhruDmsFm7DgLi4ysRc2upMi0Cw9gs3DqXzp4nfMtKCHNWut7EajEIKWoeJ45nbDh6tjXMFidtro2jda5vcWB3b1YFa3DtGqWmcX09JBE4ixdHDGwkcrtANui2SAiIgIiICIiAiIgIiICIiAiIgIiICIiAiIgIiICIiAiIgIiICIiAiIgrJrP0ZxR2JTyvhqJWGRxgkjbJIwRX7DWlgs2zbAjmDv3rl6LS/EaF2zHV1MRG9jnvtfrE+4+IVw1H2tjTehooDDUQxVU72/V072teBfc+UnuN5WzPDiQHE6HekO8ObFicbSw2Hr4m2c3rJEMnDns28CpypapsrGyRuDmPaHMc03DmkXBBG8EKlExMr3vbGGjNxawO2WC/C5JDRcDMqZ/R602dtOwuZ12kOkprnukZyRjoR2wOjuaCL8erH4liUjwbuqKgtjvwDn7EbfAN2R5KZtbmraNuExGlZ2qBnAZvhP6Uu5na+sJ9/mohoMHmpcXjphGTLFVsDWWN3bEgIIHskC9+Wat1LEHtLXAFrgQ4HMEHIgjlZBUTQDTWTCattQwFzD2J4/1kZOdvvDeDzHIlWzwnFY6qFlRA8PjkaHMcOIPMcCDcEcCCFUrWBoqcMr5aWx2AduEn7UTs2Z8SM2nq0rfaqdaD8Kl9TMS6kkd227zE45esjH4t4jqEFokXjR1jJo2yxPa9jwHMc0ghwO4gheyAiIgIiICIiAiIgIiICIiAiIgIiICIiAiIgIiICIiAiIgIiICIiAi1+N49BRRGeqmbHG3i47zya0Zud0Gar1rF11zV+1T0e1BTHIm9pZh98jutPsjzJ3IO71l6746TapcOLZZ82vlydHCeIbwkeP4RxvmFAbnTVk+ZfNPM/q58j3Gw8Ssanp3SPbHG0ue4hrWtBJc4mwDQN5JVltU+qhuGMFTUgOq3joRTtO9jDxeR3neQyuXB8aEaoYqKgmZUAPqKmB8czt4jY5v6OM9DYl3EgcAFXnAMWfS1DJ4yQ5m1Yj7zXNPycVcrEKYyxSRB2yXscwOG9u00i48L3UD6G6h6ptbeuDBTx7Xaa8OMxLS1uw0ZtFyD2gNyCfPo7drb2G7VrbVhtW5bW+y9ERBF+vfQv6ZR/TIm3mpQXOtvfAc3j93v+AdzVbFeF7AQQQCCLEHMEciFU/WloScLrnRtB9RLeSnP3Cc2X5tOXhsnigzdWWtWXCX+qk2paVxu+O/ajJ3vhvx5t3Hoc1ZfBcbhrIW1FNK2SN25w+YcN7XDiDmFSpdFobp1U4VL6ymf2XW9bE7OOQD2hwPJwzHyQXBRcjoJrNpcWZaN3q5wLvgeRtDmWH7beo8wF1yAiIgIiICIiAiIgIiICIiAiIgIiICIiAiIgIiICIiAiLmtMNYdHhbb1Mt5LXbCyzpHcuzfsjq6wQdKo10813U1BtQ0tqmoGVmn6qM/tJB3iPZbyzIUTaca5avEdqKM/R6c5erY47Tx+1kyJ8BYdCo/QbfSXSqpxGX11XMXu+yNzYx7MbBk0fjxutdSUj5ntiiY573kNY1oJLnHIAAbyvTC8LlqpWQU8bpJHmzGNFyT/YDeScgMyrM6sNVMeFME02zJVuHafvbEDvZFf5u3noEGNqp1SswxoqqoB9W4eLacEZtYeL7ZF3kMrl0koiAiIgIiIC5HWboQMVonRAATR3kp3HKzwO6T7LhkfI8F1yIKQTwOjc5j2lrmktc0ixa4GxBHAgiy3FLo26qhM1GC9zB9fCM3s5PjG97D0zBBGeRMpa+tXVicVpm5Gwq2gbjubMByOQd1seJKiDA8ako52VELrOYetnDi11uB/7uQYkE7o3B7HFrmm7XNJaWkbi0jMFTDoL6QEkWzBibTKzcJ2Aesb/qM3PHUZ+8s+TQqj0kpvplGW09Z/nD7D38fXMAycT9tozvcg3yh/SHRqow+YwVcLo38L5tePajcMnN6hBb/BcegrYxNSzMlYeLTex5ObvaehF1sFSvBcenopBNSzPieOLTa45OG5w6EWUwaJ+kURaPEoL8PXQix8Xwk282n91BOiLU4DpXS17dukqY5Ra5DXdpvvxntN8wtsgIiICIiAiIgIiICIiAiIgIiICIiAiLk9KdaFBh1xNUB8g/yYrSSX5OANmfvEIOsWh0n04o8NbtVdQ1htdsY7Uj/djGdupy6qDdLNf9ZU3jo2iljOW0Dtyke+RZv7ouOajCoqXSOL5Hue5xu5ziXOcebnHMlBKemev6pqbxUDTTR7vWGxmcPHdH5XP3lFk87nuL3uLnON3OcSS4niScyV8EL8QFttGtGKjEZ209LGXvOZO5rG8XSO+y0f8AAucltdA9XVRi0uzENiFptLO4HZZ0b7b7fZHS9hmrO6J6IU+GQCClZYZF7zm+V3tSO4npuHABBq9XureDCIrNtJO8fXTEZnjssH2WX4cd54W69EQEREBERAREQEREHnUQNka6N7Q5rgWuaRcOaRYgjiCCqr609XT8JqbsBNNKSYH79niYnn2hwPEZ87WsWs0j0ehr6d9LUN2mPHmx32XsPBwOY/K6CpWiOls2G1DaiB3IPZfsyN4h39jw+IM8YhjNJjtLG8sbI2zg9p3xvOzuIzY7wPmQoM010LnwqpNPOLg3MUgHZlZ7TeR5t4HyJxdGtJZaCYSxG4OUjD3ZG8ndeR4IJFx/UHN6oVGHSetBBJhkIa8WJ7j8mu8DY+Kiyvw+SnkMU8b43t7zHtLXDxBVq9W+mtPiFOBC+z2d+N1g5tyTmOIz3jLL4bfSbRWmr4iyqp2S2B2SRZzT9x7bOb5FBTqnqXRuD43uY5pu1zSWuB5hwzCkHRzXtiFKA2VzalgtlKO3bpK2xJ6uusyu1JPlefoMzTkXCOXsnL7LZALHfxA8VweO6J1dC7Zq6aSLOwc5vYd7sgu13kUE94B6QlDPZtSySmdxJHrY/wCNg2vi1SBhOklLVi9NVRS9GSNcR4tBuPMKly+mPINwSCNxGRHgUF4UVRcJ1oYnS2EVfKQNzZCJhbkBKHWHguuwz0i66OwnggmHMB0Tj5glv8qCxiKG6H0lKc/p6GZnuSMk/qDFv6LX3hcnelli9+Fx/wDr2kEiouPp9bmFP3YhGPeEjP6mhbKLT7DnbsSpP/kRD5FyDfItQ3S+iO6vpT4VEX/6X6/S2ibm6uph41EQ/wByDbIuZrNZeGRC7sRpz7kgkPwjuVz+Ja+8LiH1cksx5RxOHzl2QgkZFBWLeko7MUlCBydNIXfGNgH9S4bGtcWJ1VwasxNP2YAIv529v+ZBZvGdJqWjG1VVMUXIPeA4+6ze7yCjXSP0iqWK7aKB87uD3/VR+IBG2fAgeKr5LM57i57i5xzJJJJPUnevhB2Ok+tnEK+7ZKgxRn/KhvG23JxB2nDoSQuOXY6O6qa+sHrPU+oh3mae8bbc2tttP6WFuq3X/p/D8HtJWu+lTjtNgsNk8tqO/d6uNjbcdyDkNH9C6qtBfDHaJv6SeQiOGMDftSuyy5C56L3q5aSj7FParmGTp3ttAw/sIHZy+/J2fucV+6V6e1OIkNkdsQtyjgZ2Y2AbuyLAkfDkAtJh2Gy1MjYYI3SSPNmsaCST4cuvBB5TTue4ve4ucTck5kqTtWmpWWu2amtDoqbItZ3ZJx09hh9reeHMdxq41HR0mzU4gGzT5ObF3ooT979Y8fwjhfIqWUGNh2HR08TYYI2xxsFmMaLAD/vHislEQEREBERAREQEREBERAREQaPTDRCDFKZ1NUN6xvHeifwcw/iOIyVVtMdDKjC6gwVDcjcxyDuSt9ph/Ebx8L3FWp0m0XgxGB1NVR7TTm0jJ0buD43cHD/g3GSCn2E4vLSytnp5Cx7dxHzBHEdFPmgWutlUGw1NmzWtYm22d31bjvP3Tn1KifT/AFZVOEyXeDJTuNo52jI8myD7D+hyPAnO3IAoLXaNm1Q3wcPkfyXYzQte0te0OaRYtIBBHIg5FVb0T1rTUuyyo2pWNtsvBtKy3Jx746H4qf8AQ/T2nxBgMcrS4WuNx/eac2npuPC6DU6R6lMNq7ubAad+Z2oDsC/WMgs+ACiKTUjUPds0s8UmRID9qJxsBkO8L7+IVmiuN0dyqWj3h/KfyQV2xbVniVLf1tBNYb3Mb61vjtR7QXNPjLTZwII3gixHkrwrBxHA6epFqinilH7SNj/6gUFKkVmtMtVOGmMOZSNjcXgExOczKxPdB2eHJaLDdQVFURl4nqWHaIsHRuAGVsiy/HmggJFO9R6NLD+jxF45bUDXfMPC18vo1TfZr4j4xPb+DighhFKOL6g6mn2f8XA7avwkG633TzWRhno8VMzBIayBoN7WbI45G3Fo5IImRTlSejTxmxHLkyD/AHOf/ZdHhvo+YdEQZTPNzD5Axvwja0/NBWpbvANC6yvcGUtM99/tEbDLDeTI+zfmrUYfoPQ0bS6nooWEA2d6sOeMv1jru+a52lxplGfXyloa1pF3ODQL23k/gg4nR70cHus6vqgwcY4BtO8DK8AA+DSu5jwLB8Aj9cWRte3dJIfWSlw9ku7p6NA8Fwel2vxzrx0Qvw9YQWt/db3nedh0KiPFMXlqnmSeV0jjxcd3Ro3NHQIJH0614zVZMVGDFHfvnvnq0bm+Jz91RfLKXkucS4k3JJJJPMk7yvfDcLlqZGw08TpJHZNYwFxPXLcOu4Kc9AdQLItmfFCJH7xTtN42/wCq8d89B2erggjPQTVfVYs4OY31UANnzvB2eojH23dBkOJCsfoboFS4VHsU0fbItJM6xkk953AfdGX4roIYWsaGMaGtaAGtaAA0DcABkAvtAREQEREBERAREQEREBERAREQEREGvxaR0YbIzgbOHAg8/P8AFe1DiDZRlkeLePlzC95og9padxFlyssbonkXsWnIj5EIOnrKNkzHRSsa9jxsvY4BzXA8CDvUE6wNQb4y6owu72Zk0xPbZ/pOPfH3T2urlMtBjYPZlyPtcD48ltgboKQTQuY4se0tc0kOa4EFpG8EHMFelHXSQvEkUjmOG5zSWn4hWw0z1Z0eKjanj2JrWbPHZrxyDuDx0d5WUEaX6la6gu+Nn0mEfbiBLmj9pD3h4i46oNpozr8qoAI6oeuaMtsAB48QcnfJd3ojp3RzzMeyobfO7Hdh+YIyYd+Z+zdVxItkV+ILuU1cyTuPB6Xz8xvXuqbYXpnWU1hDUvAG5rjttG/c19wN/BdvhWv6sjsJWNkHQlp3/e2hu8EE86VD6ge+38CvnRM/Uu98/wBLVE519Q1DNieORnE2Y1+Y3ZhwP8q3WAa5aCIbHru8b9pkjC02tmdgt4c0EsouIbrjw3jUt+IKSa4MOAuKln8bfwBJQbPTA5xj3v8AatpgI/w8fgfxKjXSPW1QSFp9eOy02DA+S9+obYHLiVztfr8DGCKmikcGiwJLYh43G048eSCd56lrBd7g0dSAudx7WLR0TdqaYDkNxPut7x8gq4YxrQram/1vqgd/qrg/+Qkv+BXKyylxLnOLid5JJJ8SUEwaX6/3ygx0UWy3dtv4/uDf5nxCirFcbmqnbdRK6Q8LnJvutGTfILEiiLiGtBJJsABck8gBvUjaJaiq6ss+oH0WI53kF5CPuw7x+8R5oI4YwkgAEkmwAzJJ4AKT9CNRFVWWlrb0sO/ZI+ueOjD3PF2fQqaNENWdFhgBgh2peM0lnyH3TazB0aB5rqkGm0Z0PpcNj9VSQtZfvO3vkPN7zmfDcOAC3KL5a8HMG6D6REQEREBERAREQEREBERAREQEREBERAWBiuHetbdveG7qOSz0QcaRbIrKo8SfFkM2+yf7clt8TwoSdpuTvk7x69Vz8kZabEWI3hB0tHibJMgbO9k/25rMXGLOpcYezInaHI/2KD50m1b0GI3dUUzfWH/NZ9XJ4lze9+9dRZpB6OEjbuoaprxwjmGw7wEjAWk+ICmumxmN+ROyev57lnAoKgY1q7xCjv6+ilDRve1vrGeb47gea52yvEtXimi1JVf+4pIZSeL4mOd5OIuPigpgitNX6j8Kl3UzozzjlkH8riR8loqn0cKI/o6mpb4mJ/8AsCCuyKd5fRoYT2cReB1p2u+YkC/YPRpjHfxF592BrfxkKCB0Vk6D0ecOjIMj6iXmHSNY0/wNB+a67BtXuH0djT0UTXDc9zfWPHg+S7h5FBVzA9Ba6tI+jUcrwdz9nYj/APK+zfmpO0b9HB5s/EKoNHGOAbR85XiwPg0+KndEHP6M6B0WHD/C0zWu4yHtyHxkdmB0Fh0XQLGnxCNnecL8hmfgFrajSDhG3zd+QQboutmVr6nG2Nyb2j03fH8lpi+Sc2uXHlwHluC3FBg4Z2n9p3yHhzKD8p4pJu1KdlnBgy2ve42WyAtkF+ogIiICIiAiIgIiICIiAiIgIiICIiAiIgIiICxqygbKO0M+BG8f8LJRBy1Zhz4t4uPaG7z5LFXZELW1eBtdmzsn5fDgg59esNU5ndcR55fDcvSpw58feblzGY/4WMg2sOPuHeaHeGR/JZsWOxnfdviL/MLnUQdUMSj/AFjfiv3/APoR/rG/ELlEQdWcRj/WN+IXwcVi/WD5lcuiDpH43EPtE+DT/deL9IG/ZY4+Nh+a0KINrLpA891oHxKwpq+R/eefAZD4BfkFE9/daT13D4lbKm0f4yO8m/mUGoYwk2AueQW0pMCJzkNhyG/zPBbiClawWY0D8T4leqDzhp2sFmgAf93r0REBERAREQEREBERAREQEREBERAREQEREBERAREQEREBERAWLPhsb97BfmMj8kRBgS6Pey/4j+4WJNg727y34n8l+IgxHwkb7L5DURBkw4e5+4jzJ/JZbNHncXtHhc/kv1EGRHo+wd5zj8As2HD42d1g8TmfiURBkIiICIiAiIgIiICIiAiIgIiICIiAiIgIiIP/2Q=="/>
          <p:cNvSpPr>
            <a:spLocks noChangeAspect="1" noChangeArrowheads="1"/>
          </p:cNvSpPr>
          <p:nvPr/>
        </p:nvSpPr>
        <p:spPr bwMode="auto">
          <a:xfrm>
            <a:off x="0" y="-685800"/>
            <a:ext cx="3190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1096" y="898758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00B0F0"/>
            </a:extrusionClr>
          </a:sp3d>
        </p:spPr>
        <p:txBody>
          <a:bodyPr anchor="ctr"/>
          <a:lstStyle/>
          <a:p>
            <a:pPr algn="ctr" eaLnBrk="1" hangingPunct="1"/>
            <a:r>
              <a:rPr lang="id-ID" sz="4400" dirty="0" smtClean="0">
                <a:solidFill>
                  <a:srgbClr val="008080"/>
                </a:solidFill>
                <a:latin typeface="Berlin Sans FB Demi" pitchFamily="34" charset="0"/>
              </a:rPr>
              <a:t>Komunikasi dan Bahasa Tubuh</a:t>
            </a:r>
            <a:endParaRPr lang="en-US" sz="44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58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1095" y="1946757"/>
            <a:ext cx="6047467" cy="4343400"/>
          </a:xfrm>
          <a:noFill/>
          <a:ln>
            <a:noFill/>
            <a:miter lim="800000"/>
            <a:headEnd/>
            <a:tailEnd/>
          </a:ln>
        </p:spPr>
        <p:txBody>
          <a:bodyPr anchor="ctr" anchorCtr="1"/>
          <a:lstStyle/>
          <a:p>
            <a:pPr marL="349250" indent="-3492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3. </a:t>
            </a: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Mimik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Muka</a:t>
            </a:r>
            <a:endParaRPr lang="en-US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9250" indent="-34925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Pesan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dipancarkan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tubuh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kita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sebagian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besar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dikomunikasikan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melalui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mata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alis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mulut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9250" indent="-349250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9250" indent="-3492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4. </a:t>
            </a: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Gerakan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Tangan</a:t>
            </a:r>
            <a:endParaRPr lang="en-US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9250" indent="-349250"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Gunakan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untuk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menggarisbawahi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pesan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9250" indent="-349250" eaLnBrk="1" hangingPunct="1">
              <a:lnSpc>
                <a:spcPct val="105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Gerakan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tangan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wajar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seolah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olah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berbicara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informal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teman</a:t>
            </a:r>
            <a:endParaRPr lang="id-ID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1096" y="898758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00B0F0"/>
            </a:extrusionClr>
          </a:sp3d>
        </p:spPr>
        <p:txBody>
          <a:bodyPr anchor="ctr"/>
          <a:lstStyle/>
          <a:p>
            <a:pPr algn="ctr" eaLnBrk="1" hangingPunct="1"/>
            <a:r>
              <a:rPr lang="id-ID" sz="4400" dirty="0" smtClean="0">
                <a:solidFill>
                  <a:srgbClr val="008080"/>
                </a:solidFill>
                <a:latin typeface="Berlin Sans FB Demi" pitchFamily="34" charset="0"/>
              </a:rPr>
              <a:t>Komunikasi dan Bahasa Tubuh</a:t>
            </a:r>
            <a:endParaRPr lang="en-US" sz="44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  <p:pic>
        <p:nvPicPr>
          <p:cNvPr id="258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933" y="236639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933" y="4458980"/>
            <a:ext cx="2619376" cy="136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51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2125" y="1387475"/>
            <a:ext cx="8277225" cy="4343400"/>
          </a:xfrm>
          <a:noFill/>
          <a:ln>
            <a:noFill/>
            <a:miter lim="800000"/>
            <a:headEnd/>
            <a:tailEnd/>
          </a:ln>
        </p:spPr>
        <p:txBody>
          <a:bodyPr anchor="ctr" anchorCtr="1"/>
          <a:lstStyle/>
          <a:p>
            <a:pPr marL="396875" indent="-396875" eaLnBrk="1" hangingPunct="1"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5. 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Posisi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Kaki 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Telapak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Kaki</a:t>
            </a:r>
          </a:p>
          <a:p>
            <a:pPr marL="396875" indent="-396875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-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Posisi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berdiri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kaki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sebelah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menandakan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marL="396875" indent="-396875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kelesuan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tidak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bersemangat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capek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dst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96875" indent="-396875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-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Posisi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duduk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kaki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diangkat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menyilang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96875" indent="-396875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di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paha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menunjukkan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kekuasaan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id-ID" sz="2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98758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00B0F0"/>
            </a:extrusionClr>
          </a:sp3d>
        </p:spPr>
        <p:txBody>
          <a:bodyPr anchor="ctr"/>
          <a:lstStyle/>
          <a:p>
            <a:pPr algn="ctr" eaLnBrk="1" hangingPunct="1"/>
            <a:r>
              <a:rPr lang="id-ID" sz="4400" dirty="0" smtClean="0">
                <a:solidFill>
                  <a:srgbClr val="008080"/>
                </a:solidFill>
                <a:latin typeface="Berlin Sans FB Demi" pitchFamily="34" charset="0"/>
              </a:rPr>
              <a:t>Komunikasi dan Bahasa Tubuh</a:t>
            </a:r>
            <a:endParaRPr lang="en-US" sz="44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  <p:pic>
        <p:nvPicPr>
          <p:cNvPr id="257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33" y="4338923"/>
            <a:ext cx="143827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4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843615"/>
            <a:ext cx="8487683" cy="4475304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Anggukan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kepala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sangat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cepat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Mengusap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menggaruk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leher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Kontak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mata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terbatas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Tubuh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menjauh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dari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trainee</a:t>
            </a:r>
          </a:p>
          <a:p>
            <a:pPr eaLnBrk="1" hangingPunct="1">
              <a:lnSpc>
                <a:spcPct val="125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Menutup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mengusap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telinga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Tangan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menggengam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Gelisah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Menghentakkan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kaki</a:t>
            </a:r>
            <a:endParaRPr lang="id-ID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1096" y="898758"/>
            <a:ext cx="8685212" cy="9144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>
            <a:outerShdw blurRad="50800" dist="127000" dir="2700000" algn="tl" rotWithShape="0">
              <a:srgbClr val="00808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rgbClr val="00B0F0"/>
            </a:extrusionClr>
          </a:sp3d>
        </p:spPr>
        <p:txBody>
          <a:bodyPr anchor="ctr"/>
          <a:lstStyle/>
          <a:p>
            <a:pPr algn="ctr" eaLnBrk="1" hangingPunct="1"/>
            <a:r>
              <a:rPr lang="id-ID" sz="4400" dirty="0" smtClean="0">
                <a:solidFill>
                  <a:srgbClr val="008080"/>
                </a:solidFill>
                <a:latin typeface="Berlin Sans FB Demi" pitchFamily="34" charset="0"/>
              </a:rPr>
              <a:t>Bahasa Tubuh Negatif</a:t>
            </a:r>
            <a:endParaRPr lang="en-US" sz="4400" dirty="0">
              <a:solidFill>
                <a:srgbClr val="008080"/>
              </a:solidFill>
              <a:latin typeface="Berlin Sans FB Demi" pitchFamily="34" charset="0"/>
            </a:endParaRPr>
          </a:p>
        </p:txBody>
      </p:sp>
      <p:pic>
        <p:nvPicPr>
          <p:cNvPr id="2560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70" y="2035649"/>
            <a:ext cx="141922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4708762"/>
            <a:ext cx="25527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58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Verdana"/>
        <a:ea typeface=""/>
        <a:cs typeface=""/>
      </a:majorFont>
      <a:minorFont>
        <a:latin typeface="Verdana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  <a:cs typeface="Arial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First Impression &amp; Profesional Trainer</Template>
  <TotalTime>4052</TotalTime>
  <Words>682</Words>
  <Application>Microsoft Office PowerPoint</Application>
  <PresentationFormat>On-screen Show (4:3)</PresentationFormat>
  <Paragraphs>162</Paragraphs>
  <Slides>22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1_Crayons</vt:lpstr>
      <vt:lpstr>Photo Editor Photo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Toyota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joko.s</dc:creator>
  <cp:lastModifiedBy>Gilang Bagaskara</cp:lastModifiedBy>
  <cp:revision>192</cp:revision>
  <cp:lastPrinted>2013-03-16T04:38:47Z</cp:lastPrinted>
  <dcterms:created xsi:type="dcterms:W3CDTF">2006-04-01T09:19:22Z</dcterms:created>
  <dcterms:modified xsi:type="dcterms:W3CDTF">2014-09-08T02:10:22Z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TC010721191033</vt:lpwstr>
  </property>
</Properties>
</file>