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375" r:id="rId2"/>
    <p:sldId id="371" r:id="rId3"/>
    <p:sldId id="363" r:id="rId4"/>
    <p:sldId id="364" r:id="rId5"/>
    <p:sldId id="366" r:id="rId6"/>
    <p:sldId id="343" r:id="rId7"/>
    <p:sldId id="374" r:id="rId8"/>
    <p:sldId id="345" r:id="rId9"/>
    <p:sldId id="346" r:id="rId10"/>
    <p:sldId id="369" r:id="rId11"/>
    <p:sldId id="376" r:id="rId12"/>
    <p:sldId id="378" r:id="rId13"/>
    <p:sldId id="377" r:id="rId14"/>
    <p:sldId id="347" r:id="rId15"/>
    <p:sldId id="348" r:id="rId16"/>
    <p:sldId id="349" r:id="rId17"/>
    <p:sldId id="351" r:id="rId18"/>
    <p:sldId id="367" r:id="rId19"/>
    <p:sldId id="352" r:id="rId20"/>
    <p:sldId id="353" r:id="rId21"/>
    <p:sldId id="354" r:id="rId22"/>
    <p:sldId id="355" r:id="rId23"/>
    <p:sldId id="370" r:id="rId24"/>
    <p:sldId id="356" r:id="rId25"/>
    <p:sldId id="357" r:id="rId26"/>
    <p:sldId id="358" r:id="rId27"/>
    <p:sldId id="359" r:id="rId28"/>
    <p:sldId id="360" r:id="rId29"/>
    <p:sldId id="368" r:id="rId30"/>
    <p:sldId id="372" r:id="rId31"/>
    <p:sldId id="373" r:id="rId32"/>
    <p:sldId id="289" r:id="rId3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80"/>
    <a:srgbClr val="FFFFFF"/>
    <a:srgbClr val="993366"/>
    <a:srgbClr val="000000"/>
    <a:srgbClr val="CCCCFF"/>
    <a:srgbClr val="CC99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1172" autoAdjust="0"/>
  </p:normalViewPr>
  <p:slideViewPr>
    <p:cSldViewPr snapToGrid="0" showGuides="1">
      <p:cViewPr varScale="1">
        <p:scale>
          <a:sx n="48" d="100"/>
          <a:sy n="48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-162" y="79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/>
          </c:spPr>
          <c:explosion val="25"/>
          <c:dPt>
            <c:idx val="0"/>
            <c:bubble3D val="0"/>
            <c:spPr>
              <a:solidFill>
                <a:srgbClr val="FF0000"/>
              </a:solidFill>
              <a:ln w="6350">
                <a:noFill/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6350"/>
            </c:spPr>
          </c:dPt>
          <c:dPt>
            <c:idx val="2"/>
            <c:bubble3D val="0"/>
            <c:spPr>
              <a:solidFill>
                <a:srgbClr val="00B0F0"/>
              </a:solidFill>
              <a:ln w="6350"/>
            </c:spPr>
          </c:dPt>
          <c:dPt>
            <c:idx val="3"/>
            <c:bubble3D val="0"/>
            <c:spPr>
              <a:solidFill>
                <a:srgbClr val="D60093"/>
              </a:solidFill>
              <a:ln w="6350"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6350"/>
            </c:spPr>
          </c:dPt>
          <c:cat>
            <c:strRef>
              <c:f>Sheet1!$A$2:$A$6</c:f>
              <c:strCache>
                <c:ptCount val="5"/>
                <c:pt idx="0">
                  <c:v>Lihat</c:v>
                </c:pt>
                <c:pt idx="1">
                  <c:v>Dengar</c:v>
                </c:pt>
                <c:pt idx="2">
                  <c:v>Cium</c:v>
                </c:pt>
                <c:pt idx="3">
                  <c:v>Raba</c:v>
                </c:pt>
                <c:pt idx="4">
                  <c:v>Rasa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1260B25-ECB1-466F-A3D3-34E48C2E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FFBB8-B22F-45E1-8D9A-17C5A936E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8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Menurut Nadler dan Wiggs (dalam Robinson &amp; Robinson, 1989) mendefinisikan pelatihan (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training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 sebagai teknik-teknik yang memusatkan pada belajar tentang ketrampilan-ketrampilan, pengetahuan dan sikap-sikap yang dibutuhkan untuk memulai suatu pekerjaan atau tugas-tugas atau untuk meningkatkan kemampuan dalam melakukan suatu pekerjaan atau tugas. Hal senada juga dikemukakan oleh Clark (1991) bahwa pelatihan adalah suatu upaya untuk melakukan perubahan dalam hal pengetahuan, ketrampilan-ketrampilan dan sikap.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FBB8-B22F-45E1-8D9A-17C5A936EF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2F7F1-5DB9-44A5-BD60-9355AFCD84B6}" type="slidenum">
              <a:rPr lang="en-US"/>
              <a:pPr/>
              <a:t>21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en-US"/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AB4C6-5143-41CA-B175-D14BD27F9AEB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265F2-D12B-4FE3-9F1D-47C711AD45EE}" type="slidenum">
              <a:rPr lang="en-US"/>
              <a:pPr/>
              <a:t>23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1681B-D928-4350-B199-179E5844FFC8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58397-057B-43FF-897B-2DB317F391DD}" type="slidenum">
              <a:rPr lang="en-US"/>
              <a:pPr/>
              <a:t>25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174AD-70DF-4BAE-A236-584F1C446DC1}" type="slidenum">
              <a:rPr lang="en-US"/>
              <a:pPr/>
              <a:t>26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EDC4-D8BF-4D8C-9CE4-D71B2B26B854}" type="slidenum">
              <a:rPr lang="en-US"/>
              <a:pPr/>
              <a:t>27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37F54-72D4-4713-9468-C810D1ACE299}" type="slidenum">
              <a:rPr lang="en-US"/>
              <a:pPr/>
              <a:t>28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ADFD2-FCDC-4FE1-9D69-47B403B72B4A}" type="slidenum">
              <a:rPr lang="en-US"/>
              <a:pPr/>
              <a:t>29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98444-5A40-4560-A85C-2EEFEA6AF209}" type="slidenum">
              <a:rPr lang="en-US"/>
              <a:pPr/>
              <a:t>6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Prinsip Pembelajaran Anak-anak (Paedagogi):</a:t>
            </a:r>
          </a:p>
          <a:p>
            <a:r>
              <a:rPr lang="en-US" sz="1000">
                <a:latin typeface="Tahoma" pitchFamily="34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4AAF-C9BC-42E2-B6C3-BCA8855A5315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EAABD-7EEE-4B97-BBEF-9FEB1A103CBF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91E56-4CBC-4488-9F4B-920DEF217640}" type="slidenum">
              <a:rPr lang="en-US"/>
              <a:pPr/>
              <a:t>15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FDBFB-6B98-4D6D-8AAE-8142029ADEE8}" type="slidenum">
              <a:rPr lang="en-US"/>
              <a:pPr/>
              <a:t>16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BC0D8-630F-4721-A183-DF54A2B0523D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A831D-8389-4691-94C9-F1E604082C20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93DA3-BF87-44A9-8CE0-4DA1180FB2C9}" type="slidenum">
              <a:rPr lang="en-US"/>
              <a:pPr/>
              <a:t>20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83570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79437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59985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827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5949950" y="57150"/>
            <a:ext cx="29193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8080"/>
                </a:solidFill>
                <a:latin typeface="Berlin Sans FB" pitchFamily="34" charset="0"/>
              </a:rPr>
              <a:t>Effective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9376057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2641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65170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86600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456317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79683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45900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958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background4"/>
          <p:cNvPicPr>
            <a:picLocks noChangeAspect="1" noChangeArrowheads="1"/>
          </p:cNvPicPr>
          <p:nvPr/>
        </p:nvPicPr>
        <p:blipFill>
          <a:blip r:embed="rId1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191"/>
            <a:ext cx="9144000" cy="53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0" y="0"/>
          <a:ext cx="914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5" name="Photo Editor Photo" r:id="rId16" imgW="7430537" imgH="619211" progId="MSPhotoEd.3">
                  <p:embed/>
                </p:oleObj>
              </mc:Choice>
              <mc:Fallback>
                <p:oleObj name="Photo Editor Photo" r:id="rId16" imgW="7430537" imgH="61921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227333" name="Picture 5" descr="logo toyota samping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2057400" y="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68816" y="6371187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dirty="0" smtClean="0"/>
              <a:t>PT. TOYOTA – ASTRA MOTOR</a:t>
            </a:r>
          </a:p>
          <a:p>
            <a:r>
              <a:rPr lang="id-ID" sz="1000" dirty="0" smtClean="0"/>
              <a:t>Toyota</a:t>
            </a:r>
            <a:r>
              <a:rPr lang="id-ID" sz="1000" baseline="0" dirty="0" smtClean="0"/>
              <a:t> Training Center Division – Training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" y="748381"/>
            <a:ext cx="8205561" cy="547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96721" y="1879348"/>
            <a:ext cx="8685212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7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 dirty="0" smtClean="0">
                <a:solidFill>
                  <a:srgbClr val="008080"/>
                </a:solidFill>
                <a:latin typeface="Brush Script MT" pitchFamily="66" charset="0"/>
              </a:rPr>
              <a:t>Effective</a:t>
            </a:r>
            <a:r>
              <a:rPr lang="id-ID" sz="5400" b="1" dirty="0">
                <a:solidFill>
                  <a:srgbClr val="008080"/>
                </a:solidFill>
                <a:latin typeface="Brush Script MT" pitchFamily="66" charset="0"/>
              </a:rPr>
              <a:t> </a:t>
            </a:r>
            <a:r>
              <a:rPr lang="id-ID" sz="5400" b="1" dirty="0" smtClean="0">
                <a:solidFill>
                  <a:srgbClr val="008080"/>
                </a:solidFill>
                <a:latin typeface="Brush Script MT" pitchFamily="66" charset="0"/>
              </a:rPr>
              <a:t>        </a:t>
            </a:r>
            <a:r>
              <a:rPr lang="en-US" sz="5400" b="1" dirty="0" smtClean="0">
                <a:solidFill>
                  <a:srgbClr val="008080"/>
                </a:solidFill>
                <a:latin typeface="Brush Script MT" pitchFamily="66" charset="0"/>
              </a:rPr>
              <a:t> </a:t>
            </a:r>
            <a:r>
              <a:rPr lang="id-ID" sz="5400" b="1" dirty="0" smtClean="0">
                <a:solidFill>
                  <a:srgbClr val="008080"/>
                </a:solidFill>
                <a:latin typeface="Brush Script MT" pitchFamily="66" charset="0"/>
              </a:rPr>
              <a:t>       </a:t>
            </a:r>
            <a:r>
              <a:rPr lang="en-US" sz="5400" b="1" dirty="0" smtClean="0">
                <a:solidFill>
                  <a:srgbClr val="008080"/>
                </a:solidFill>
                <a:latin typeface="Brush Script MT" pitchFamily="66" charset="0"/>
              </a:rPr>
              <a:t>Method</a:t>
            </a:r>
            <a:endParaRPr lang="en-US" sz="5400" b="1" dirty="0">
              <a:solidFill>
                <a:srgbClr val="00808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15" y="4621828"/>
            <a:ext cx="2347693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1876425"/>
            <a:ext cx="7696200" cy="431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Motivasi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kemauan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mengajar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Penguasaan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Topik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Cara-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Mengajar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Bagaimana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Belajar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Kepribadian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Trainer</a:t>
            </a: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Terampil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Berkomunikasi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Fleksibel</a:t>
            </a:r>
            <a:endParaRPr lang="id-ID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Sifat dasar trainer yang berhasil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/>
          <a:lstStyle/>
          <a:p>
            <a:pPr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</a:t>
            </a:r>
          </a:p>
          <a:p>
            <a:pPr marL="635000" indent="-298450">
              <a:buAutoNum type="alphaLcPeriod"/>
            </a:pP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Salam</a:t>
            </a: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Agenda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Harapan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ingin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dicapai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6550" indent="0">
              <a:buNone/>
            </a:pP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</a:t>
            </a:r>
          </a:p>
          <a:p>
            <a:pPr marL="635000" indent="-298450">
              <a:buAutoNum type="alphaLcPeriod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Pemberian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Membangkitkan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partisipasi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 dirty="0" smtClean="0">
                <a:solidFill>
                  <a:srgbClr val="008080"/>
                </a:solidFill>
                <a:latin typeface="Berlin Sans FB Demi" pitchFamily="34" charset="0"/>
              </a:rPr>
              <a:t>Trainer Tips </a:t>
            </a:r>
            <a:r>
              <a:rPr lang="en-US" sz="4000" dirty="0">
                <a:solidFill>
                  <a:srgbClr val="008080"/>
                </a:solidFill>
                <a:latin typeface="Berlin Sans FB Demi" pitchFamily="34" charset="0"/>
              </a:rPr>
              <a:t>and </a:t>
            </a:r>
            <a:r>
              <a:rPr lang="en-US" sz="4000" dirty="0" smtClean="0">
                <a:solidFill>
                  <a:srgbClr val="008080"/>
                </a:solidFill>
                <a:latin typeface="Berlin Sans FB Demi" pitchFamily="34" charset="0"/>
              </a:rPr>
              <a:t>Trick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909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/>
          <a:lstStyle/>
          <a:p>
            <a:pPr marL="679450">
              <a:buFont typeface="+mj-lt"/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Memfasilitasi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tanya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menjelaskan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Intonasi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635000" indent="-298450"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keramahan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mengajar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Kesimpulan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Merangkum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disampaikan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Konfirmasi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Harapan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008080"/>
                </a:solidFill>
                <a:latin typeface="Berlin Sans FB Demi" pitchFamily="34" charset="0"/>
              </a:rPr>
              <a:t>Trainer Tips and Trick</a:t>
            </a:r>
          </a:p>
        </p:txBody>
      </p:sp>
    </p:spTree>
    <p:extLst>
      <p:ext uri="{BB962C8B-B14F-4D97-AF65-F5344CB8AC3E}">
        <p14:creationId xmlns:p14="http://schemas.microsoft.com/office/powerpoint/2010/main" val="288163276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/>
          <a:lstStyle/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pengalaman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Asimilasi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pemahaman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kasus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training)</a:t>
            </a:r>
          </a:p>
          <a:p>
            <a:pPr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bridging)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Kelas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penanganan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pertanyaan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Verbal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suara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gestures,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008080"/>
                </a:solidFill>
                <a:latin typeface="Berlin Sans FB Demi" pitchFamily="34" charset="0"/>
              </a:rPr>
              <a:t>Trainer </a:t>
            </a:r>
            <a:r>
              <a:rPr lang="en-US" sz="4000" dirty="0" smtClean="0">
                <a:solidFill>
                  <a:srgbClr val="008080"/>
                </a:solidFill>
                <a:latin typeface="Berlin Sans FB Demi" pitchFamily="34" charset="0"/>
              </a:rPr>
              <a:t>Facilitation Skill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246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34975" y="1538288"/>
            <a:ext cx="827722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Motivasi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914400" lvl="1" indent="-457200" eaLnBrk="1" hangingPunct="1"/>
            <a:r>
              <a:rPr lang="en-US" sz="2400" u="sng" dirty="0">
                <a:latin typeface="Tahoma" pitchFamily="34" charset="0"/>
              </a:rPr>
              <a:t>Trainee </a:t>
            </a:r>
            <a:r>
              <a:rPr lang="en-US" sz="2400" u="sng" dirty="0" err="1">
                <a:latin typeface="Tahoma" pitchFamily="34" charset="0"/>
              </a:rPr>
              <a:t>harus</a:t>
            </a:r>
            <a:r>
              <a:rPr lang="en-US" sz="2400" u="sng" dirty="0">
                <a:latin typeface="Tahoma" pitchFamily="34" charset="0"/>
              </a:rPr>
              <a:t> </a:t>
            </a:r>
            <a:r>
              <a:rPr lang="en-US" sz="2400" u="sng" dirty="0" err="1">
                <a:latin typeface="Tahoma" pitchFamily="34" charset="0"/>
              </a:rPr>
              <a:t>memiliki</a:t>
            </a:r>
            <a:r>
              <a:rPr lang="en-US" sz="2400" dirty="0">
                <a:latin typeface="Tahoma" pitchFamily="34" charset="0"/>
              </a:rPr>
              <a:t>: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Keinginan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belajar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Alasan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kuat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belajar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keterampilan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khusus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/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/>
            <a:r>
              <a:rPr lang="en-US" sz="2400" u="sng" dirty="0">
                <a:latin typeface="Tahoma" pitchFamily="34" charset="0"/>
              </a:rPr>
              <a:t>Trainer </a:t>
            </a:r>
            <a:r>
              <a:rPr lang="en-US" sz="2400" u="sng" dirty="0" err="1">
                <a:latin typeface="Tahoma" pitchFamily="34" charset="0"/>
              </a:rPr>
              <a:t>harus</a:t>
            </a:r>
            <a:r>
              <a:rPr lang="en-US" sz="2400" u="sng" dirty="0">
                <a:latin typeface="Tahoma" pitchFamily="34" charset="0"/>
              </a:rPr>
              <a:t> </a:t>
            </a:r>
            <a:r>
              <a:rPr lang="en-US" sz="2400" u="sng" dirty="0" err="1">
                <a:latin typeface="Tahoma" pitchFamily="34" charset="0"/>
              </a:rPr>
              <a:t>memiliki</a:t>
            </a:r>
            <a:r>
              <a:rPr lang="en-US" sz="2400" dirty="0">
                <a:latin typeface="Tahoma" pitchFamily="34" charset="0"/>
              </a:rPr>
              <a:t>: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Motivasi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mengajar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Antusiasme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terhadap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materi</a:t>
            </a:r>
            <a:r>
              <a:rPr lang="en-US" sz="2400" dirty="0">
                <a:latin typeface="Tahoma" pitchFamily="34" charset="0"/>
              </a:rPr>
              <a:t> training</a:t>
            </a:r>
          </a:p>
          <a:p>
            <a:pPr marL="914400" lvl="1" indent="-457200" eaLnBrk="1" hangingPunct="1"/>
            <a:endParaRPr lang="en-US" sz="2400" dirty="0">
              <a:latin typeface="Tahoma" pitchFamily="34" charset="0"/>
            </a:endParaRP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433388" y="5459730"/>
            <a:ext cx="8277225" cy="7191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Training harus memberi manfaat pada pekerjaan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3" y="32321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47675" y="1566863"/>
            <a:ext cx="82772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>
                <a:solidFill>
                  <a:srgbClr val="008080"/>
                </a:solidFill>
                <a:latin typeface="Berlin Sans FB Demi" pitchFamily="34" charset="0"/>
              </a:rPr>
              <a:t>2. Awal dan Akhir Sesi</a:t>
            </a:r>
          </a:p>
          <a:p>
            <a:pPr marL="457200" indent="-457200" eaLnBrk="1" hangingPunct="1"/>
            <a:r>
              <a:rPr lang="en-US" sz="2400" i="1">
                <a:latin typeface="Tahoma" pitchFamily="34" charset="0"/>
              </a:rPr>
              <a:t>    Awal dan akhir sesi adalah sangat penting</a:t>
            </a:r>
            <a:r>
              <a:rPr lang="en-US" sz="2400">
                <a:latin typeface="Tahoma" pitchFamily="34" charset="0"/>
              </a:rPr>
              <a:t>.</a:t>
            </a:r>
          </a:p>
          <a:p>
            <a:pPr marL="914400" lvl="1" indent="-457200" eaLnBrk="1" hangingPunct="1"/>
            <a:endParaRPr lang="en-US" sz="2400">
              <a:latin typeface="Tahoma" pitchFamily="34" charset="0"/>
            </a:endParaRPr>
          </a:p>
          <a:p>
            <a:pPr marL="914400" lvl="1" indent="-457200" eaLnBrk="1" hangingPunct="1"/>
            <a:r>
              <a:rPr lang="en-US" sz="2400">
                <a:latin typeface="Tahoma" pitchFamily="34" charset="0"/>
              </a:rPr>
              <a:t>Panduan: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Sebutkan tujuan training di pembukaan dan keypoint penutupan.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Pembukaan dan penutupan yang kuat.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Beri feedback kepada trainee atas kemajuan mereka.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433388" y="1709738"/>
            <a:ext cx="827722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>
                <a:solidFill>
                  <a:srgbClr val="008080"/>
                </a:solidFill>
                <a:latin typeface="Berlin Sans FB Demi" pitchFamily="34" charset="0"/>
              </a:rPr>
              <a:t>3. Material yang tepat:</a:t>
            </a:r>
          </a:p>
          <a:p>
            <a:pPr marL="457200" indent="-457200" eaLnBrk="1" hangingPunct="1"/>
            <a:endParaRPr lang="en-US" sz="280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Berkaitan dengan pekerjaan mereka sekarang, tingkat pengalaman dan pengetahuan.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Sesuai dengan level trainee, bukan level trainer.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Urutan logis dan </a:t>
            </a:r>
            <a:r>
              <a:rPr lang="en-US" sz="2400" i="1">
                <a:latin typeface="Tahoma" pitchFamily="34" charset="0"/>
              </a:rPr>
              <a:t>Step-by-step</a:t>
            </a:r>
            <a:r>
              <a:rPr lang="en-US" sz="2400">
                <a:latin typeface="Tahoma" pitchFamily="34" charset="0"/>
              </a:rPr>
              <a:t> 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Basic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latin typeface="Tahoma" pitchFamily="34" charset="0"/>
              </a:rPr>
              <a:t> Intermediate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latin typeface="Tahoma" pitchFamily="34" charset="0"/>
              </a:rPr>
              <a:t> Advanced level.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Memakai contoh dari lapangan atau industri.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Memakai analogi sesuai dengan kondisi aktual.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35089" y="1655704"/>
            <a:ext cx="8277225" cy="339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4. </a:t>
            </a:r>
            <a:r>
              <a:rPr lang="en-US" sz="2800" i="1" dirty="0">
                <a:solidFill>
                  <a:srgbClr val="008080"/>
                </a:solidFill>
                <a:latin typeface="Berlin Sans FB Demi" pitchFamily="34" charset="0"/>
              </a:rPr>
              <a:t>Multi-sense learning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457200" indent="-457200" eaLnBrk="1" hangingPunct="1"/>
            <a:endParaRPr lang="en-US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Hindari</a:t>
            </a:r>
            <a:r>
              <a:rPr lang="en-US" sz="2400" dirty="0">
                <a:latin typeface="Tahoma" pitchFamily="34" charset="0"/>
              </a:rPr>
              <a:t> training yang </a:t>
            </a:r>
            <a:r>
              <a:rPr lang="en-US" sz="2400" dirty="0" err="1">
                <a:latin typeface="Tahoma" pitchFamily="34" charset="0"/>
              </a:rPr>
              <a:t>hanya</a:t>
            </a:r>
            <a:r>
              <a:rPr lang="en-US" sz="2400" dirty="0">
                <a:latin typeface="Tahoma" pitchFamily="34" charset="0"/>
              </a:rPr>
              <a:t> lecturing.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Pakai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teknik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i="1" dirty="0" err="1">
                <a:latin typeface="Tahoma" pitchFamily="34" charset="0"/>
              </a:rPr>
              <a:t>Katakan-Tunjukkan-Lakukan</a:t>
            </a:r>
            <a:r>
              <a:rPr lang="en-US" sz="2400" i="1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gambar</a:t>
            </a:r>
            <a:r>
              <a:rPr lang="en-US" sz="2400" dirty="0">
                <a:latin typeface="Tahoma" pitchFamily="34" charset="0"/>
              </a:rPr>
              <a:t>: charts, </a:t>
            </a:r>
            <a:r>
              <a:rPr lang="en-US" sz="2400" dirty="0" err="1">
                <a:latin typeface="Tahoma" pitchFamily="34" charset="0"/>
              </a:rPr>
              <a:t>gambar</a:t>
            </a:r>
            <a:r>
              <a:rPr lang="en-US" sz="2400" dirty="0">
                <a:latin typeface="Tahoma" pitchFamily="34" charset="0"/>
              </a:rPr>
              <a:t>, diagram, </a:t>
            </a:r>
            <a:r>
              <a:rPr lang="en-US" sz="2400" dirty="0" err="1">
                <a:latin typeface="Tahoma" pitchFamily="34" charset="0"/>
              </a:rPr>
              <a:t>foto</a:t>
            </a:r>
            <a:r>
              <a:rPr lang="en-US" sz="2400" dirty="0">
                <a:latin typeface="Tahoma" pitchFamily="34" charset="0"/>
              </a:rPr>
              <a:t>, slide, </a:t>
            </a:r>
            <a:r>
              <a:rPr lang="en-US" sz="2400" dirty="0" err="1">
                <a:latin typeface="Tahoma" pitchFamily="34" charset="0"/>
              </a:rPr>
              <a:t>transparansi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dll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sebanyak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mungkin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indera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sebanyak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mungkin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metode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alat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berbeda</a:t>
            </a:r>
            <a:r>
              <a:rPr lang="en-US" sz="2400" dirty="0">
                <a:latin typeface="Tahoma" pitchFamily="34" charset="0"/>
              </a:rPr>
              <a:t>. 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433388" y="5106648"/>
            <a:ext cx="8277225" cy="1231900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dengar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lupa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lihat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percaya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lakukan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mengerti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algn="ctr" eaLnBrk="1" hangingPunct="1"/>
            <a:r>
              <a:rPr lang="en-US" sz="2400" b="1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- Confucius -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600075" y="1722755"/>
            <a:ext cx="2890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66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008080"/>
                </a:solidFill>
                <a:latin typeface="Berlin Sans FB Demi" pitchFamily="34" charset="0"/>
              </a:rPr>
              <a:t>Tipe</a:t>
            </a:r>
            <a:r>
              <a:rPr lang="en-US" sz="2800" b="1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latin typeface="Berlin Sans FB Demi" pitchFamily="34" charset="0"/>
              </a:rPr>
              <a:t>Pembelajar</a:t>
            </a:r>
            <a:endParaRPr lang="en-US" sz="2800" b="1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0" y="2547937"/>
            <a:ext cx="2388312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1922" y="2819992"/>
            <a:ext cx="406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ym typeface="Wingdings" pitchFamily="2" charset="2"/>
              </a:rPr>
              <a:t> penjelasan secara visualisasi </a:t>
            </a:r>
            <a:endParaRPr lang="id-ID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1922" y="3840867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ym typeface="Wingdings" pitchFamily="2" charset="2"/>
              </a:rPr>
              <a:t> </a:t>
            </a:r>
            <a:r>
              <a:rPr lang="id-ID" sz="2400" dirty="0">
                <a:sym typeface="Wingdings" pitchFamily="2" charset="2"/>
              </a:rPr>
              <a:t>p</a:t>
            </a:r>
            <a:r>
              <a:rPr lang="id-ID" sz="2400" dirty="0" smtClean="0">
                <a:sym typeface="Wingdings" pitchFamily="2" charset="2"/>
              </a:rPr>
              <a:t>enjelasan secara lisan </a:t>
            </a:r>
            <a:endParaRPr lang="id-ID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1922" y="4817778"/>
            <a:ext cx="420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ym typeface="Wingdings" pitchFamily="2" charset="2"/>
              </a:rPr>
              <a:t> mengalami sendiri prosesnya 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433388" y="1852613"/>
            <a:ext cx="8277225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5.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Belajar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secara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aktif</a:t>
            </a: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457200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Bertanya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kepada</a:t>
            </a:r>
            <a:r>
              <a:rPr lang="en-US" sz="2400" dirty="0">
                <a:latin typeface="Tahoma" pitchFamily="34" charset="0"/>
              </a:rPr>
              <a:t> trainee.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Diskusi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kelompok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>
                <a:latin typeface="Tahoma" pitchFamily="34" charset="0"/>
              </a:rPr>
              <a:t>Role play.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>
                <a:latin typeface="Tahoma" pitchFamily="34" charset="0"/>
              </a:rPr>
              <a:t>Study </a:t>
            </a:r>
            <a:r>
              <a:rPr lang="en-US" sz="2400" dirty="0" err="1">
                <a:latin typeface="Tahoma" pitchFamily="34" charset="0"/>
              </a:rPr>
              <a:t>kasus</a:t>
            </a:r>
            <a:r>
              <a:rPr lang="en-US" sz="2400" dirty="0">
                <a:latin typeface="Tahoma" pitchFamily="34" charset="0"/>
              </a:rPr>
              <a:t>: review, </a:t>
            </a:r>
            <a:r>
              <a:rPr lang="en-US" sz="2400" dirty="0" err="1">
                <a:latin typeface="Tahoma" pitchFamily="34" charset="0"/>
              </a:rPr>
              <a:t>analisis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diskusi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presentasi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Praktek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Berlatih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presentasi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491037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553" y="2745262"/>
            <a:ext cx="6291760" cy="107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Mengetahui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metode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atau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cara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penyelenggaraan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training yang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efektif</a:t>
            </a:r>
            <a:endParaRPr lang="en-US" sz="2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533" y="789577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en-US" sz="4800" dirty="0">
                <a:solidFill>
                  <a:srgbClr val="008080"/>
                </a:solidFill>
                <a:latin typeface="Berlin Sans FB Demi" pitchFamily="34" charset="0"/>
              </a:rPr>
              <a:t>TUJUAN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8" y="2331492"/>
            <a:ext cx="1743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6636081" y="4636474"/>
            <a:ext cx="2466975" cy="16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33388" y="1852613"/>
            <a:ext cx="82772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6. Feedback:</a:t>
            </a:r>
          </a:p>
          <a:p>
            <a:pPr marL="914400" lvl="1" indent="-457200" eaLnBrk="1" hangingPunct="1"/>
            <a:r>
              <a:rPr lang="en-US" sz="2400" dirty="0" err="1">
                <a:latin typeface="Tahoma" pitchFamily="34" charset="0"/>
              </a:rPr>
              <a:t>Kedua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belah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pihak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membutuhkan</a:t>
            </a:r>
            <a:r>
              <a:rPr lang="en-US" sz="2400" dirty="0">
                <a:latin typeface="Tahoma" pitchFamily="34" charset="0"/>
              </a:rPr>
              <a:t> feedback.</a:t>
            </a:r>
          </a:p>
          <a:p>
            <a:pPr marL="914400" lvl="1" indent="-457200" eaLnBrk="1" hangingPunct="1"/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Bertanya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apakah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mengerti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Minta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menarik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kesimpulan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Minta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pendapat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mengenai</a:t>
            </a:r>
            <a:r>
              <a:rPr lang="en-US" sz="2400" dirty="0">
                <a:latin typeface="Tahoma" pitchFamily="34" charset="0"/>
              </a:rPr>
              <a:t> training.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kuesioner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harian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akhir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meminta</a:t>
            </a:r>
            <a:r>
              <a:rPr lang="en-US" sz="2400" dirty="0">
                <a:latin typeface="Tahoma" pitchFamily="34" charset="0"/>
              </a:rPr>
              <a:t> feedback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trainee.</a:t>
            </a:r>
          </a:p>
          <a:p>
            <a:pPr marL="914400" lvl="1" indent="-457200" eaLnBrk="1" hangingPunct="1"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92" y="17379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73075" y="1697038"/>
            <a:ext cx="8364538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7.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Bertanya</a:t>
            </a: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/>
            <a:r>
              <a:rPr lang="en-US" sz="2400" dirty="0" err="1">
                <a:latin typeface="Tahoma" pitchFamily="34" charset="0"/>
              </a:rPr>
              <a:t>Beberapa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panduan</a:t>
            </a:r>
            <a:r>
              <a:rPr lang="en-US" sz="2400" dirty="0">
                <a:latin typeface="Tahoma" pitchFamily="34" charset="0"/>
              </a:rPr>
              <a:t>: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Singkat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mudah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dimengerti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Berisi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subyek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saja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Memakai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bahasa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dimengerti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orang.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Berhubungan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</a:rPr>
              <a:t> “</a:t>
            </a:r>
            <a:r>
              <a:rPr lang="en-US" sz="2400" dirty="0" err="1">
                <a:latin typeface="Tahoma" pitchFamily="34" charset="0"/>
              </a:rPr>
              <a:t>keypoint</a:t>
            </a:r>
            <a:r>
              <a:rPr lang="en-US" sz="2400" dirty="0">
                <a:latin typeface="Tahoma" pitchFamily="34" charset="0"/>
              </a:rPr>
              <a:t>”.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membuat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malu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Kembalikan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pertanyaan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kepada</a:t>
            </a:r>
            <a:r>
              <a:rPr lang="en-US" sz="2400" dirty="0">
                <a:latin typeface="Tahoma" pitchFamily="34" charset="0"/>
              </a:rPr>
              <a:t> trainee yang lain.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Ajukan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pertanyaan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sulit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</a:rPr>
              <a:t> trainee yang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berpengalaman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33388" y="1709738"/>
            <a:ext cx="82772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Tujuan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Dasar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Penggunaan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Alat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Bantu:</a:t>
            </a:r>
          </a:p>
          <a:p>
            <a:pPr eaLnBrk="1" hangingPunct="1">
              <a:buFontTx/>
              <a:buAutoNum type="arabicPeriod"/>
            </a:pP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114300" lvl="1" indent="3175" eaLnBrk="1" hangingPunct="1"/>
            <a:r>
              <a:rPr lang="en-US" sz="2400" dirty="0" err="1">
                <a:latin typeface="Tahoma" pitchFamily="34" charset="0"/>
              </a:rPr>
              <a:t>Membantu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instruktur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</a:rPr>
              <a:t> presenter agar </a:t>
            </a:r>
            <a:r>
              <a:rPr lang="en-US" sz="2400" dirty="0" err="1">
                <a:latin typeface="Tahoma" pitchFamily="34" charset="0"/>
              </a:rPr>
              <a:t>presentasi</a:t>
            </a:r>
            <a:r>
              <a:rPr lang="en-US" sz="2400" dirty="0">
                <a:latin typeface="Tahoma" pitchFamily="34" charset="0"/>
              </a:rPr>
              <a:t> verbal </a:t>
            </a:r>
            <a:r>
              <a:rPr lang="en-US" sz="2400" dirty="0" err="1">
                <a:latin typeface="Tahoma" pitchFamily="34" charset="0"/>
              </a:rPr>
              <a:t>mereka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dipahami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diterima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sehingga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menghasilkan</a:t>
            </a:r>
            <a:r>
              <a:rPr lang="en-US" sz="2400" dirty="0">
                <a:latin typeface="Tahoma" pitchFamily="34" charset="0"/>
              </a:rPr>
              <a:t> proses </a:t>
            </a:r>
            <a:r>
              <a:rPr lang="en-US" sz="2400" dirty="0" err="1">
                <a:latin typeface="Tahoma" pitchFamily="34" charset="0"/>
              </a:rPr>
              <a:t>belajar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maksimal</a:t>
            </a:r>
            <a:endParaRPr lang="en-US" sz="2400" dirty="0">
              <a:latin typeface="Tahoma" pitchFamily="34" charset="0"/>
            </a:endParaRPr>
          </a:p>
          <a:p>
            <a:pPr marL="114300" lvl="1" indent="3175" eaLnBrk="1" hangingPunct="1"/>
            <a:endParaRPr lang="en-US" sz="2400" dirty="0">
              <a:latin typeface="Tahoma" pitchFamily="34" charset="0"/>
            </a:endParaRPr>
          </a:p>
          <a:p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Manfaat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endParaRPr lang="en-US" dirty="0">
              <a:solidFill>
                <a:srgbClr val="008080"/>
              </a:solidFill>
            </a:endParaRPr>
          </a:p>
          <a:p>
            <a:pPr marL="114300" lvl="1" indent="3175"/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Keragaman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Berdampak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Besar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Membantu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Ingatan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Alat</a:t>
            </a:r>
            <a:r>
              <a:rPr lang="en-US" sz="2400" dirty="0">
                <a:latin typeface="Tahoma" pitchFamily="34" charset="0"/>
              </a:rPr>
              <a:t> </a:t>
            </a:r>
          </a:p>
          <a:p>
            <a:pPr marL="114300" lvl="1" indent="3175"/>
            <a:r>
              <a:rPr lang="en-US" sz="2400" dirty="0">
                <a:latin typeface="Tahoma" pitchFamily="34" charset="0"/>
              </a:rPr>
              <a:t> bantu yang </a:t>
            </a:r>
            <a:r>
              <a:rPr lang="en-US" sz="2400" dirty="0" err="1">
                <a:latin typeface="Tahoma" pitchFamily="34" charset="0"/>
              </a:rPr>
              <a:t>tepat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guna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kejelasan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ketepatan</a:t>
            </a:r>
            <a:r>
              <a:rPr lang="en-US" sz="2400" dirty="0">
                <a:latin typeface="Tahoma" pitchFamily="34" charset="0"/>
              </a:rPr>
              <a:t>, </a:t>
            </a:r>
          </a:p>
          <a:p>
            <a:pPr marL="114300" lvl="1" indent="3175"/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konsistensi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pikiran</a:t>
            </a:r>
            <a:endParaRPr lang="en-US" sz="2400" dirty="0">
              <a:latin typeface="Tahoma" pitchFamily="34" charset="0"/>
            </a:endParaRPr>
          </a:p>
          <a:p>
            <a:pPr marL="114300" lvl="1" indent="3175" eaLnBrk="1" hangingPunct="1"/>
            <a:endParaRPr lang="en-US" sz="2400" dirty="0"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433388" y="1709738"/>
            <a:ext cx="598265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Pointer: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571500" lvl="1" indent="-60325" eaLnBrk="1" hangingPunct="1"/>
            <a:r>
              <a:rPr lang="en-US" sz="2400" dirty="0" err="1">
                <a:latin typeface="Tahoma" pitchFamily="34" charset="0"/>
              </a:rPr>
              <a:t>Memusatkan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perhatian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titik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</a:rPr>
              <a:t> area </a:t>
            </a:r>
            <a:r>
              <a:rPr lang="en-US" sz="2400" dirty="0" err="1">
                <a:latin typeface="Tahoma" pitchFamily="34" charset="0"/>
              </a:rPr>
              <a:t>tertentu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571500" lvl="1" indent="-60325" eaLnBrk="1" hangingPunct="1"/>
            <a:endParaRPr lang="en-US" sz="2400" dirty="0">
              <a:latin typeface="Tahoma" pitchFamily="34" charset="0"/>
            </a:endParaRPr>
          </a:p>
          <a:p>
            <a:pPr marL="571500" lvl="1" indent="-60325" eaLnBrk="1" hangingPunct="1"/>
            <a:r>
              <a:rPr lang="en-US" sz="2400" dirty="0">
                <a:latin typeface="Tahoma" pitchFamily="34" charset="0"/>
              </a:rPr>
              <a:t>Tips:</a:t>
            </a:r>
          </a:p>
          <a:p>
            <a:pPr marL="808038" lvl="1" indent="-296863" eaLnBrk="1" hangingPunct="1">
              <a:lnSpc>
                <a:spcPct val="125000"/>
              </a:lnSpc>
              <a:buFontTx/>
              <a:buChar char="•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Jangan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memutar-mutar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808038" lvl="1" indent="-296863" eaLnBrk="1" hangingPunct="1">
              <a:lnSpc>
                <a:spcPct val="125000"/>
              </a:lnSpc>
              <a:buFontTx/>
              <a:buChar char="•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Berdiri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disamping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layar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808038" lvl="1" indent="-274638" eaLnBrk="1" hangingPunct="1">
              <a:lnSpc>
                <a:spcPct val="125000"/>
              </a:lnSpc>
              <a:buFontTx/>
              <a:buChar char="•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Pegang</a:t>
            </a:r>
            <a:r>
              <a:rPr lang="en-US" sz="2400" dirty="0">
                <a:latin typeface="Tahoma" pitchFamily="34" charset="0"/>
              </a:rPr>
              <a:t> pointer di </a:t>
            </a:r>
            <a:r>
              <a:rPr lang="en-US" sz="2400" dirty="0" err="1">
                <a:latin typeface="Tahoma" pitchFamily="34" charset="0"/>
              </a:rPr>
              <a:t>tangan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yang</a:t>
            </a:r>
            <a:r>
              <a:rPr lang="id-ID" sz="2400" dirty="0" smtClean="0">
                <a:latin typeface="Tahoma" pitchFamily="34" charset="0"/>
              </a:rPr>
              <a:t>        	</a:t>
            </a:r>
            <a:r>
              <a:rPr lang="en-US" sz="2400" dirty="0" err="1" smtClean="0">
                <a:latin typeface="Tahoma" pitchFamily="34" charset="0"/>
              </a:rPr>
              <a:t>terdekat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layar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571500" lvl="1" indent="-60325" eaLnBrk="1" hangingPunct="1"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252932" name="Picture 4" descr="Pointer tar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960563"/>
            <a:ext cx="18478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3" name="Picture 5" descr="genius-media-pointer-presentation-t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195638"/>
            <a:ext cx="138271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4" name="Picture 6" descr="Presentation pos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55" y="4198303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33388" y="2173288"/>
            <a:ext cx="8277225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2.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Papan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tulis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papan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cukup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besar</a:t>
            </a:r>
            <a:r>
              <a:rPr lang="en-US" sz="2400" dirty="0">
                <a:latin typeface="Tahoma" pitchFamily="34" charset="0"/>
              </a:rPr>
              <a:t> agar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bisa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melihat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Kejelasan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tulisan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Berlatih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boardmarker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folHlink"/>
                </a:solidFill>
                <a:latin typeface="Tahoma" pitchFamily="34" charset="0"/>
              </a:rPr>
              <a:t>warna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folHlink"/>
                </a:solidFill>
                <a:latin typeface="Tahoma" pitchFamily="34" charset="0"/>
              </a:rPr>
              <a:t>berbeda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ahoma" pitchFamily="34" charset="0"/>
              </a:rPr>
              <a:t>highlight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pic>
        <p:nvPicPr>
          <p:cNvPr id="198663" name="Picture 7" descr="White_board_Marker_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644900"/>
            <a:ext cx="1787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33388" y="1919288"/>
            <a:ext cx="8277225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3. </a:t>
            </a:r>
            <a:r>
              <a:rPr lang="en-US" sz="2800" b="1" dirty="0">
                <a:solidFill>
                  <a:srgbClr val="008080"/>
                </a:solidFill>
              </a:rPr>
              <a:t>Slide </a:t>
            </a:r>
            <a:r>
              <a:rPr lang="en-US" sz="2800" b="1" dirty="0" err="1">
                <a:solidFill>
                  <a:srgbClr val="008080"/>
                </a:solidFill>
              </a:rPr>
              <a:t>Powerpoint</a:t>
            </a:r>
            <a:r>
              <a:rPr lang="en-US" sz="2800" b="1" dirty="0">
                <a:solidFill>
                  <a:srgbClr val="008080"/>
                </a:solidFill>
              </a:rPr>
              <a:t> / </a:t>
            </a:r>
            <a:r>
              <a:rPr lang="en-US" sz="2800" b="1" dirty="0" err="1">
                <a:solidFill>
                  <a:srgbClr val="008080"/>
                </a:solidFill>
              </a:rPr>
              <a:t>Transparansi</a:t>
            </a:r>
            <a:r>
              <a:rPr lang="en-US" dirty="0"/>
              <a:t> 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kata </a:t>
            </a:r>
            <a:r>
              <a:rPr lang="en-US" sz="2400" dirty="0" err="1">
                <a:latin typeface="Tahoma" pitchFamily="34" charset="0"/>
              </a:rPr>
              <a:t>kunci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saja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Buat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tetap</a:t>
            </a:r>
            <a:r>
              <a:rPr lang="en-US" sz="2400" dirty="0">
                <a:latin typeface="Tahoma" pitchFamily="34" charset="0"/>
              </a:rPr>
              <a:t> simple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pendek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</a:rPr>
              <a:t>8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baris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Sisakan</a:t>
            </a:r>
            <a:r>
              <a:rPr lang="en-US" sz="2400" dirty="0">
                <a:latin typeface="Tahoma" pitchFamily="34" charset="0"/>
              </a:rPr>
              <a:t> 2-3 cm </a:t>
            </a:r>
            <a:r>
              <a:rPr lang="en-US" sz="2400" dirty="0" err="1">
                <a:latin typeface="Tahoma" pitchFamily="34" charset="0"/>
              </a:rPr>
              <a:t>batas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sisi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Tulisan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sebesar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mungkin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penutup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baris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9"/>
          <a:stretch/>
        </p:blipFill>
        <p:spPr bwMode="auto">
          <a:xfrm>
            <a:off x="5859264" y="3003834"/>
            <a:ext cx="2931774" cy="203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25438" y="1671638"/>
            <a:ext cx="63690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>
                <a:solidFill>
                  <a:srgbClr val="008080"/>
                </a:solidFill>
                <a:latin typeface="Berlin Sans FB Demi" pitchFamily="34" charset="0"/>
              </a:rPr>
              <a:t>4. OHP/Multimedia Projector :</a:t>
            </a:r>
          </a:p>
          <a:p>
            <a:pPr marL="914400" lvl="1" indent="-457200" eaLnBrk="1" hangingPunct="1"/>
            <a:endParaRPr lang="en-US" sz="280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Pahami semua fungsinya: ON/OFF, kontrol lampu, kipas, zoom, dll.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Sediakan lampu cadangan.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Beri nomer di transparansi.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Pahami fungsi alat tulis transparansi.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Gunakan warna kuat</a:t>
            </a:r>
          </a:p>
        </p:txBody>
      </p:sp>
      <p:pic>
        <p:nvPicPr>
          <p:cNvPr id="202759" name="Picture 7" descr="MediaMax-Pro-LED-Multimedia-Projector-3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4729163"/>
            <a:ext cx="2779712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0" name="Picture 8" descr="ohp-dyna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993900"/>
            <a:ext cx="18589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33388" y="1728788"/>
            <a:ext cx="59055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5. Flip chart:</a:t>
            </a:r>
          </a:p>
          <a:p>
            <a:pPr marL="914400" lvl="1" indent="-457200" eaLnBrk="1" hangingPunct="1"/>
            <a:endParaRPr lang="en-US" sz="20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flip chart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pelajaran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pendek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diskusi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kelompok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latihan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soal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catatan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butuh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pengulangan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Isian</a:t>
            </a:r>
            <a:r>
              <a:rPr lang="en-US" sz="2400" dirty="0">
                <a:latin typeface="Tahoma" pitchFamily="34" charset="0"/>
              </a:rPr>
              <a:t>: KISS, </a:t>
            </a:r>
            <a:r>
              <a:rPr lang="en-US" sz="2400" dirty="0" err="1">
                <a:latin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lembar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pokok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bahasan</a:t>
            </a:r>
            <a:r>
              <a:rPr lang="en-US" sz="2400" dirty="0">
                <a:latin typeface="Tahoma" pitchFamily="34" charset="0"/>
              </a:rPr>
              <a:t>, kata </a:t>
            </a:r>
            <a:r>
              <a:rPr lang="en-US" sz="2400" dirty="0" err="1">
                <a:latin typeface="Tahoma" pitchFamily="34" charset="0"/>
              </a:rPr>
              <a:t>kunci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204807" name="Picture 7" descr="Flip-Chart-Writing-Board-60-X-90cm-T056090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693863"/>
            <a:ext cx="243681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449263" y="1828800"/>
            <a:ext cx="827722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6. Video: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Pahami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fungsinya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Periksa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</a:rPr>
              <a:t> video, </a:t>
            </a:r>
            <a:r>
              <a:rPr lang="en-US" sz="2400" dirty="0" err="1">
                <a:latin typeface="Tahoma" pitchFamily="34" charset="0"/>
              </a:rPr>
              <a:t>durasi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isinya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Jangan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putar</a:t>
            </a:r>
            <a:r>
              <a:rPr lang="en-US" sz="2400" dirty="0">
                <a:latin typeface="Tahoma" pitchFamily="34" charset="0"/>
              </a:rPr>
              <a:t> video </a:t>
            </a:r>
            <a:r>
              <a:rPr lang="en-US" sz="2400" dirty="0" err="1">
                <a:latin typeface="Tahoma" pitchFamily="34" charset="0"/>
              </a:rPr>
              <a:t>setelah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siang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</a:rPr>
              <a:t>akhir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sesi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 bwMode="auto">
          <a:xfrm>
            <a:off x="5753100" y="4545557"/>
            <a:ext cx="2362200" cy="170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447675" y="1860550"/>
            <a:ext cx="827722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7. Multimedia Projector: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Pahami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fungsinya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Periksa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gambar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Perhatikan</a:t>
            </a:r>
            <a:r>
              <a:rPr lang="en-US" sz="2400" dirty="0">
                <a:latin typeface="Tahoma" pitchFamily="34" charset="0"/>
              </a:rPr>
              <a:t> SOP </a:t>
            </a:r>
            <a:r>
              <a:rPr lang="en-US" sz="2400" dirty="0" err="1">
                <a:latin typeface="Tahoma" pitchFamily="34" charset="0"/>
              </a:rPr>
              <a:t>mematikan</a:t>
            </a:r>
            <a:r>
              <a:rPr lang="en-US" sz="2400" dirty="0">
                <a:latin typeface="Tahoma" pitchFamily="34" charset="0"/>
              </a:rPr>
              <a:t>/</a:t>
            </a:r>
            <a:r>
              <a:rPr lang="en-US" sz="2400" i="1" dirty="0">
                <a:latin typeface="Tahoma" pitchFamily="34" charset="0"/>
              </a:rPr>
              <a:t>shut down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221189" name="Picture 5" descr="MediaMax-Pro-LED-Multimedia-Projector-3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4741863"/>
            <a:ext cx="2779712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2027238"/>
            <a:ext cx="7696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TRAINING is</a:t>
            </a:r>
          </a:p>
          <a:p>
            <a:pPr marL="0" indent="0"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LEARNING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to change</a:t>
            </a:r>
            <a:endParaRPr lang="id-ID" sz="2800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PERFORMANCE of PEOPLE doing JOBS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594518" y="3857950"/>
            <a:ext cx="79549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10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Adapted from </a:t>
            </a:r>
            <a:r>
              <a:rPr lang="en-US" sz="1000" b="1">
                <a:solidFill>
                  <a:srgbClr val="0000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10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Training of Trainers</a:t>
            </a:r>
            <a:r>
              <a:rPr lang="en-US" sz="1000" b="1">
                <a:solidFill>
                  <a:srgbClr val="0000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10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; Metro Manila Training Practical Management Program, University of Life, 1982-1984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180" y="5132779"/>
            <a:ext cx="6737131" cy="6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PELATIHAN adalah proses pembelajaran untuk mengubah kinerja seseorang dalam melakukan pekerjaannya</a:t>
            </a:r>
            <a:endParaRPr lang="id-ID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Definisi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8164" y="1733171"/>
            <a:ext cx="8077200" cy="3263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1. </a:t>
            </a:r>
            <a:r>
              <a:rPr lang="en-US" sz="2800" dirty="0" err="1">
                <a:solidFill>
                  <a:schemeClr val="tx1"/>
                </a:solidFill>
              </a:rPr>
              <a:t>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persiapan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sebaik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mungkin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2. </a:t>
            </a:r>
            <a:r>
              <a:rPr lang="en-US" sz="2800" dirty="0" err="1">
                <a:solidFill>
                  <a:schemeClr val="tx1"/>
                </a:solidFill>
              </a:rPr>
              <a:t>Istirahat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cukup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sebelum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err="1">
                <a:solidFill>
                  <a:schemeClr val="tx1"/>
                </a:solidFill>
              </a:rPr>
              <a:t>memberikan</a:t>
            </a:r>
            <a:r>
              <a:rPr lang="en-US" sz="2800" dirty="0">
                <a:solidFill>
                  <a:schemeClr val="tx1"/>
                </a:solidFill>
              </a:rPr>
              <a:t> training</a:t>
            </a:r>
          </a:p>
        </p:txBody>
      </p:sp>
      <p:sp>
        <p:nvSpPr>
          <p:cNvPr id="2" name="AutoShape 2" descr="data:image/jpeg;base64,/9j/4AAQSkZJRgABAQAAAQABAAD/2wCEAAkGBhMPERQQEBQVFREVExUWEBAVFBYXFxYUFRIVFxcYExYZHCgeGBsjGhQYIC8gIycpLC04FR4xNTEqNyYrLCsBCQoKDgwOGg8PGjQgHCUwLDQsNSwrLCk0LDMtNC8sLzAsLy0sLDQ1NDUsLDUvKiwqLCkpLikrLywtNTUpKSw1NP/AABEIALcBEwMBIgACEQEDEQH/xAAcAAEAAwADAQEAAAAAAAAAAAAABgcIAQQFAwL/xABIEAACAQMCAwUFAwYMBQUBAAABAgMABBEFEgYhMQcTQVFhFCIycYFSYqEjM0JykZIIFSQ0dIKDk6Oxs8EXU1Si0kNjc5TTNf/EABsBAQACAwEBAAAAAAAAAAAAAAACAwEEBgUH/8QAMREAAgECBAQFAwIHAAAAAAAAAAECAxEEITFBBRJRYSIycYGhE5GxwdEUI1JicvDx/9oADAMBAAIRAxEAPwC8aUpQClKUApSlAKUpQClKUApSlAKUrgmgOaVG9T7Q9Pt22Pco0mcd1FmZ8+WyIMQfnXwt+0i3kGVivMefsVxj8FqEqkI+Z2FiV0rw9J41s7p+6inXvf8AkOGjl8/zcgDfhXt5qV7g5pSlZApSlAKUpQClKUApSlAKUpQClKUApSlAKUpQClKUApSlAKUpQClKUApSlAKUr43d0sUbSyEKiKzOx6BVBJJ+goDyuJ+K47BF3BpJ5TttrWPBklfyUeCjqWPIVANZnkfEutSse9yLbRbQuQ2BnEhQhp28ySEH4V+9Mu90dzr0yg3EisLSJ2wIbbA7lDzwm4YkZvJs8hmuzwTwObovf6hl++xtVgVMyA5BlU/BDnBSHkMAF9xIC+FKvVx1WVKi+WEcm1q30T2XfV7FtlFXep5ML31yhi05Es484C2cCTHkMYluWZIAfRGYjoTX3ThnW0TIubndjmD7HIcjyVmAGefR/wBtW3HGFAVQAAMAAYAA6ADwr9VtQ4ZQjGzSfqk/ym/u2R52UdLxDIx9m1WBLpFG58xGC8hUZzL3JPvgczvgY4wTmplo3Eps0hd5zdabMVWG8Y5kgLHCid/04yfd3kBlOA2c5Eg4x4Sj1KAxt7kye9a3I+OGUc1ZWHPGQMjx/YagHAOLmK9sLhFRgzJd2w+GOVgUkaMdAkmN4A6NvxyIx5+Lg+GpV6PkuuZbWfbZ9GrLZk4vnyZbormo12d3sklhGkxzNA0lvK3m0EjRhj81VT9aktdFFqSuikUpSsgUpSgFKUoBSlKAUpSgFKUoBSlKAUpSgFKUoBSlKAUpSgFKUoBSuDUOk45eZO+sIluFWaaNoWkETyLE20yQMcq4zjr9ocwa16+Ip0EnUdk3b/plJvQmVV1276w1vpTKhwZ5Y4m9UIZ2H1CYPzNdpO2KxQsl4JrSZRkwzwtk4+wUyG9POq84z1m94oCxWFqy2UUhdZpSEMjhSvxE7RgMfdBJ58zU51qcIc8pJR63yFnofHsrvZdXuY7SZj7LCpuLmPAxNIJgUVsctgJj93yhxWgxWeuCNA1nRXlkt7e3lZ1AkjaZGfCEnCBXBB5+vQVNdE7blEy22qWsllKxwJGz3efAtuAZR6+8PUCqcPVw7vGjJPfJoy09y0aVwrZ5joehrmtsiKqcMIuKbhEHKayRpcdA6hMM30UD+tVqXFwsaNI7BUVSzsxwFUDJJPgAKpbhPVPab3VNcH5ojuLQsD72NgQY9dsXLGcvXl8Xa/g6ie6svV5L5J0/MixuDYdkl+vLBvA4wMY7y0t2P4n8ak9Rzgld0c8+cia6mZWByCsREClfQiHI8OdSOtrBRlHD04y1UV+DEtWKUpW0RFKUoBSlKAUpSgFKUoBSlKAUpSgFKUoBSlKAUpSgFKUoBSlcUBGO0LWHgtO6gOLm6dba29Hl5M/yRNzZ9BWbOMNcHtapZuywWirBaOpKnEfxSAjxd9zZ8cirS7SuKcPc3ikYt91jYetzKP5VMvqiYQHzBqiHQjqMZGR8q1I2q1W3pHL3evxl9yWiLC0jtbZ0Fvq0CXkH22Ve9X1B6MfXkfWuOMu0Ke/f2fTBLFZxxnEUSlSyAe8zhPhQDw6AdetV5WreyvhCKx02EBQZLiJZbhyBljIgO0n7Kg4A6dT4mqo8Nw0aiqKOfTb1tpczzu1jMOnwy59oHfLEjqJbiNWJjyeu4EDdjmASM1amjakNTLaPfXKXUcsRk0++VcSLIuTiRT7yuADlW5kKRkhga+V0svCt/JG8bS6Vck7VwCCvlz5F0BKlT8Q5+WOD2Y2V6wuNK1BY92WSFsFkJzgLgq6YPLBBI9a0+IVYJuNZcv8ARNK9n7LLP2aJQXQmPYnxK4E+j3TZns2YREn4og+0qM+CtjHo48qsvUNSit0Ms8iRxqMs7sFA+pqhbLse1SO4a4W9jSXni4V5u8bIwdx2g8x15mvag7HllZZdVvZrmTdjBchc9doZyWPIHptPXyqUuN4OnHOpzPsmzH05PY+HE3F83Ek403Td6WAI9ruipG9QfI9F6YXqxxnAFdrVbTBg0jTcBYWHPkS11yKtJjqIQ3fueme6XqQKkGm6mjItpokKOqMgaUArbRoy7ixlx+UfGOQy2Tz6GpLwhwemnxAFjLcFcS3LABmyxchR+ipdmY+JJJJJ51RRjX4hVVarHkpx8qer7v8AT1yMu0FZanqaNpaWlvFbR/BFGqLnqQqgZPqep+dd2lK6EqFKUoBSlKAUpSgFKUoBSlKAUpSgFKUoBSlKAUpSgFKUoBSlKAV4nGGtNaWrvGAZ3KxWqH9KeU7Ix8gTuPopr26rzirV4pL0GaZYYLQ93FK/wm/uIzz58iYoj48synPStbF1/oUpVNXt3exKKu7EGj4NGpXaWxY/xbpwMc8pbHf3JO+4IPmXPvHwC9eYqBjTjq19cSx4S2j3SSOBhYrWIbUCg+OxFVV/2BNX3r9iYNPe2sUG+Re5hH3pjhndvEgMzlj1wTzqGcW6CulaQmnWgL3F3KkbEfFK/JnP6vuhQPAN865TA8Uc5WWsnyxXRaym/XX42L5QKPKZyQDj/LPQE/T8K092S9oEF7YwwySot3CgjkiZgrME91GUH4sqBnHQ5qne0Lh1NKtLOyBDTvvnunHi2FRFHjtX3wPPBPjUc1/hprGO377KzzIZTEeRjiLbY9w+0drHHhy8c11VDFU60Yyi8pXt3tv/AL2KHFo1VxdLY+yyfxiYja498SHkSOmzHvF/Lbz8qyRrUsLXErWqMlvvPcIzbmCZ93cfPx9M4yetfR9CmFwloV/LsUAj8VaQAgN5EBhny8ehrrGwbu2lHONZBHuwcMzBiNuR5Lnn5ithTi9yJLeza5uZ7iKziu+42u80Csm9Gm2YOVyMnYGIzy5Hzq5OAuBbWa2jmue8uJ0lnEomlZ1W4WVklZYwQvvFc88nB61A+ynQ0sLSbW7ocgjezg9dg5Fh6u3uD6+dWp2XabNFZd/ck9/dyvdSIeid6F2qB4e6qnHrjwry8PUVXF1eRLljZXsvNnfP3z7ljyiiWW9ssahI1VUUYVFAVQPIAchX0pSvWKxSlKAUpSgFKUoBSlKAUpSgFKUoBSlKAUpSgFKUoBSlKAUpSgFKUoDg1RnF3CGpaVJNcwkX9hLI8txbzIJCCxJYvH4dfjjx05gAVeleVxNry2Nu07As3JYYh8UsrnbHGnqzED05nwqupCE42mroyiuOzHiSK6Qpad4iRhe8s5cusIY4Hs0/XbyPuN5ctoFS6XSo5LtLhyGkiiKwJn4O8PvyY8yFCg+Qbz5dXhzSBYW7vMUEsjPcXsijC94w3PtA6Io5D0XPUmql4Xkk13XTdkssMR7zkSpEMZCxx5HTcSMj1evnToQxVavWpS5acU89b/jXPvbXU278qSepP5uDRfau99crmC3WOK2jYAiSRRuZiPsqzkepHkOfj2vDI1TWri/nGbS1cRRA9JJYQM+hRW3E+ZwPOrO70btmfexnHpnGf2/5GvOn0wC2ktrfCEoy5B5qZSdznnnOWZvU1p0uJVFlp4VFf2x3fq+vf0JOCKp4b04smp6/KPiW69jPP9IOpcY5jkQoOftV0k4AaUaXpuCpaOS8vnwcqsrIuM/aCRhAMdT61bWp8Oo9rFYxriANCjrjP5GJlcg/rd2FP65r43uu2lqby63q0kMSe0bee1V3d3EWHIMWZvd6+98q9SHFqk23RTbb8K6K3LG/3b9SH01ueVq9iuoX9to8YAtLZUuL5R8OxMCCH68iR5HPhVogVD+zHQngtmurkfyu9f2i4z1UN+bj9Aqnp4FjUxrtMBhVhaEaW+/dvVmtKXM7ilKVukRSlKAUpSgFKUoBSlKAUpSgFKUoBSlKAUpSgFKUoBSlKAUpSgFKUoBVb9splto7bUYZF32821LWRdySvMNoKAc+8AzjnyG4jB62RVYX10NU1Znc/wAg0vOGPwPeYyzE+IjA+hHrWpja0KNCc6iuradb5W9yUU28jwe2Hi14bGK0balzcopuEU5CRjG9QeuC/u58QrV6PZdoqaXpZu5/caVTPMx6rEqkoP3fex5vVdWyNxFrZbB7jfuIPPbbREAD03ch85DVscWTi4nh05cbFX2q857VEMJzHGx6KHkAznwQ1x2KpKhQp4FZOXjqW2XT9F6LqbEXduX2PV4VgkMPtE4xPcN3sin9BT+ai9Nke0Eee4+JqpOKorq74jaCxleOY90gkBZQgWFWctjqoGT659asHhPi+aT8ldtaSNyAuLW5hdST0Eke4Mp9QCPlXa7OeG83l/qsnNpriSK2OOkMT7Cw+bIF/s/WruCYWax1V1Urcu2as2svstDFSXhViH63cajaDZrVl7VAowL61ZkdR5s0eMfJglOENPs9Rkt7DTxI1jHIb3UWlHvvIGxDC5xg8x4ZBA65Bq88V1LLSIYGd4Yo42kIMpRFUuQORbA5nmf2108eH0YTUoK1s7J5X9P2sUczO2K5pSt8iKUpQClKUApSlAKUpQClKUApSlAKUpQClKUApSlAKUpQClKUApSlAKUpQEY7QeJWsbQmHndTMILNPEzScgcfdGW+g86q3tAuho2kxaZE2Z5we/cHmwJzM58feY7Rnwz5VLbacapqct8x/kdhvgs/stNj8vN6gclB9AfCqhupn4h1kAZ7p5Aq/cto+p9DtBPzaufxFSOIxfK3/Lo+KX+Wy9tS1K0e7LC7HNCSx0+TUJztMylyx/Rgj3YP1wzfLbXscMY9nlvroYk1GUBUPUQvlLeL6Jljj7Rr88YgTyWuiQe6koD3IX9Czhx7o8txUKPl611uKxeXN7Yx29tMtrb3Uck0p2KrbWVcqN27aqF+oGc9K5q7xVR1Jvl+o7u7taEfKvdr4TLvKrdDzNF4V0O30m0vtThwZVCtKGuTmQ7zzWNvd5IfAdKnHC/aVpMrQ2FlLzwI4Iu6lUYRDhQzLjoviedeVd8NG74bNsRmVInZAOf5WGZ2wPntK/1qzroepm0uYblfiilSQDz2MGx9cY+tfRIu6uahs3UL9LeJ55TtjjRnkbBOFUZJwOZ5Corpna9pdzNHbw3BMsjBI1MMq5ZugyVwPrXmdtevCPRnMbfzkxRxkeKv+UOPmiEfWs1adfNBLHMnxxyK6n7yMGH4isg2rc3KxI0jnCIpZ2Pgqgkk/ICoR/xw0j/qW/uJ/wDwr8drPEqx6JJKh/nKRxxHzE4BP+HurOvBuh+331va+Ekqh8eEY96Q/RFY0BsKzvFmjSVMlJEV0JBB2uoYZB5jkehqHa/2zaZZMYzMZZF5MkC95g+W/ITPpuqFdu3aC8GNKtW2ZQG6ZTg7WHuxAjoCvM+YKjoTmnNB4cudQl7m0iaWTGSFxhR5sx5KPUmgND6f2/6XK21zPEPtSRe7/hsx/CrA0/UormNZoJFkjYZV0YMp+o/yrJfE3Zzf6agkuoCsZIHeqyuoJ6BipO0/PGfCu72Y9oEmk3S5Ym0kYC5i8MHl3ijwZevqAR8gNP6/xBBYQNc3TbIVKhmCs2CzBRyUE9TUU/44aP8A9S39xP8A+FfLtxYHRZiOYLwEEeI75OlZv4e0KS/uY7WHaJJWKoXJC5CluZAPgD4UBqHT+1zSp2CJdoGPTvFeMfvOoA/bUuRwQCDkEZBHQg9CDWN+KeFLjS5vZ7pQrlQylWDKykkZUjwyCPPlVzfwdOIpJYbizkYssJR4cnO1ZCwZR6AqDj7xoCW3XbPpMTtG9wwdGZXHczHDKSCMhOfMV+rbtl0iQ4F2qk/bjlQftZMCsycTfz25/pM3+q1evP2Zagtol8IC9u8ayh42ViEZd2WQHcMDry5UBrCw1KK4QSQSJKh6PG6uv7VOK7NY24V4suNMnW4tnKkEb48nZIvisi+I/EdRWjuMuM86DJqNqSplhj7s595DM6xnn9pdx5+a0B++Je2PTbCRoXkaWVTh0gXftPiGYkLkeIzkV09J7d9LuGCM8kBJwDNHhfqyMwHzOBWc+HdEe/uorSNlV5X2qznCjkTknr0HQcz0qba72EahbPGI9txG7qneRbsxliBukQjIUdSwyBjnigNLwzK6h0IZWAKspBBB6EEciK/ddPR9MS1git4/gijWNfkqgZPqcZ+tdygFKUoBSlKAUpSgFKUoBUS7R9dkt7YW9t/PLtu4tgOqlh+Uk9AiZOfAlalhNVxok38YXs2rOf5PEHt9Pz07tD+WnB++wIB8hWhxHGLB4eVV67d3sShHmdiN9pWox6PpUem25w8qd3kcj3Y/OufVycf128q6/Yjw+La2m1KfCiQERsf0YYyS7Z8iw/w6gnEOoPr2rhYz7skght8/owqT7xHy3OfmatLjgAR2mg2h2m42o5zzjtYh7zH1O0/Pa3nXM1qUqOGhhG/HUfNUfRav9vZ9S9O75tlodDT7T2q2utXuAQLm4gMalnQrZRXEa7dyEFdy7s48gasQdm9gP/Sk/wDs3X/61W1xxdDNfS6Xavm2/i2W2iwx2d+iMRtbPgo27h1x48quXSL3v7eGb/mRRv8AvoG/3r2eFRlaSqRteziukWrJfBXPsfrTtNjtolhhXbGgwi5JwMk9WJJ5nxNZI7QNB9g1G5tgMIspaIf+2/vpj5KwH0rYNUN/CQ0DbJbXyjk6mCU+G5cumfUgv+5XuFRDeMuMPbNM0u23ZeCOQTDPird1Fn17tM/1qh01k6KkjKQkgYxt4MFYqcfIgiviKuLtQ4L9l0PTHAw9uAk3zuF7xs/KQEf1qAinF/GPtWlaXZ7stCknfDyKOYoc/KMH96pV/By0Dfcz3rD3YoxHGT9uTmxHyVcf2lU9Wquxvh/2PSYMjDzAzyf2mNn+GEoDPPaVcmTVr5m6i5kX6I2xfwUVe/YNpEcOkxzKB3k7yPK3j7kjRqufIBOn3jVQ9tnD7WmqyyEfk7jE0beBJADj5hwf3h516/ZD2tJpiGzvA3sxYvFKo3GJm+IMvUqcZ5cwc8jnkBoXUtOjuYnglUNHIhR1PirDBrFl5b93I8eQdrsu4eO1iMj9laC417ebRLd005mmuHUqkmx0SPIxuO8AlhnkAMZ6nzz9Y2b3EqQxAtJI6oijqWY4A/aaAvvjS4MnCULtzYwWeT54eMf7VTfAmvR2F/b3coZo4nLMqAFiCjL7oYgdW86vbtX0wWnDnswORCtrHnz2SRrn64zWe9A0V72dLaLHeOH2A+LLGzhfrtx9aAkXahx8NZuUlSMxxRJsjViC5yxYs2OQ8OQzjHXnVl/wdOHpIobi8kUqkxRIM8tyxlizDzGWAz901RumXns08crRrJ3bhmhkUFW2nmrqfA9K2Lw7rEN5aw3FtjuXQFAABtxyKEDkCpBUj0oDIPEv89uf6TN/qtWrezv/APlWP9Eh/wBMVlLib+e3P9Jm/wBVqvbQ+2DT9P0q1jMhluI7WJTbxq2d4QDDORtXn15n5GgKZ7RNNS21S7hiACLOxRR0UNhto9Bux9KuHgLQzqnDDWWQGYzLEx6Bkn71M+m7l8qojWNUe7uJbmT45ZGkfHQFmJwPQZwPlWk+EJ10Lh+Ka6GCkTSsnRmeZyyR/rHcq+n0oDN2raPPYzGG4jeKZD0YYPI8ip8R5MOVS/hjtq1GyZRJJ7TCMZim5nH3ZfjB+ZI9KtvhntL03WoO7vlgjmGd9vcbCh+9E78jkeHIj9hNE9oNtZxahOmnMGtgV2FTuUNtG8Ix+JQ2QD/n1oDVfDHEUWo2sV3BnZIudp6qwOGVvUEEV6tVj/B6DfxU27obqXZ8tkecfXNWdQClKUApSlAKUpQClKUBD+1u9mh0i6e3OG2BWbxEbuEcr67WNV7xNxILbhy2WL3HuIIoVA5cu7/LNy8wD/eVbnFmme1WNzb9TJBKq/rFDt/HFUjZaMuu6XY2kFxEtzakieJgwYISVyF6kgBenI56ivF4rCF6M6vkjK77ZO1/exZT3sfvsL4dVFm1Obkqgxws3QADMr/QYXP61fF9UunW5123C95NdR2tkJFB/k2WQhQeQJcRjP3X86kPHhFnZ2uh2X5252wjzEW4b3bHTcxOfTfXm6nq0O2bTbZt8VkNPMR8N8d4qzsCOv5xcnmM5rx6M5Yms8Q1dTaST2pppfL/AAyx5K3T8nraLwZxBIQ01xa24/8Aggdx8gke3/uq0uH9LNpaw2zP3hiiWPvNu3dtGM7cnHSu+K5rradGnT8kUvRWKG29RUU7TuF21LTZreIbphtkgGQMyIcgZJAGV3Lkn9KpXSrTBmXh3sU1L2uD2m222/fIZ2MsDYjDAtyWQk5AI5Dxq+OP+HzqGnXNqgzI8eYhkDMiEOgyeQyygZ9akVKAy9pfYhqjTRrNbFITIglk76A7Yyw3HCyEnC55AVp6KIKoVRhQAFA8ABgAV+6UBH+NeCoNWtzbzggg7oZl+KN8dV8wehXx/YRnvX+xHU7Vj3cXtEf6MkJBJHrGSHB+hHqa1JSgMl2HZNqszbVs5V82k2xqPXLkfhmrq7MOx9NKPtNyyy3mMLtzshBGDszzZiORYgdcAdSbKxSgIf2r6DPf6ZLbWqd5MzRFU3KuQsqsebkDoPOqp7OeyvU7PU7a4uLbZFG5Lv3sDYBjcdFkJPMjoK0NSgKD7UOxu7mvnudOhEkU3vyKJI02Sk+/ydhkN8XLzPpUi7GNB1TTGktry3K2j5dH72Fu7lGM8lcnDAeA6qPM1bVKAzFrvY7q0tzPIlqSjzSsh763GVaRiDgyZ6Guvb9h2rucG3VB5tPDj/tcn8K1LSgKe4D7A1tZFuNQdJnQhkt0BMYYcwZGYAvj7OAOXPPSpt2j8CjWLXuO8Mbo/eRNzKFwpGJF8Rgnn1GfmDK6UBk/VOyHVbdiptXkGeTwkSKfUYOR9QK7vDnYlqV26iWL2aLPvyy4BA+7GDuY/QD1FajxSgPN4d0GKwtorSAERxLgZ6k5JZm9SxJPzr0qUoBSlKAUpSgFKUoBSlKAVDOLOyu0v279Aba7Byt3B7rbvN1GA/z5H1qZ0rDVwUf/AMMNdF97X7TbPKid3FdSc/c24ysfdna2Cc/M8znNexF2VanMR7ZqgKEoZIo4cqwVlbH6IHNR4VbFKpWHpJp8iutMllYzdnFc0pV5gUpSgFKUoBSlKAUpSgFKUoBSlKA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6" y="86163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435" y="914400"/>
            <a:ext cx="8277225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id-ID" sz="2800" dirty="0" smtClean="0">
                <a:solidFill>
                  <a:srgbClr val="008080"/>
                </a:solidFill>
                <a:latin typeface="Berlin Sans FB Demi" pitchFamily="34" charset="0"/>
              </a:rPr>
              <a:t>Kesimpulan</a:t>
            </a: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/>
            <a:r>
              <a:rPr lang="id-ID" sz="2400" dirty="0" smtClean="0">
                <a:solidFill>
                  <a:srgbClr val="008080"/>
                </a:solidFill>
                <a:latin typeface="Berlin Sans FB Demi" pitchFamily="34" charset="0"/>
              </a:rPr>
              <a:t>7 Pilar Training, yaitu:</a:t>
            </a:r>
            <a:endParaRPr lang="en-US" sz="24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Motivasi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Awal dan Akhir sesi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Material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Multi – Sense Learnig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Belajar secara aktif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Feedback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Bertanya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46" y="3061380"/>
            <a:ext cx="2823669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7013" y="2941638"/>
            <a:ext cx="8685212" cy="9144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7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dirty="0" err="1">
                <a:solidFill>
                  <a:srgbClr val="008080"/>
                </a:solidFill>
                <a:latin typeface="Berlin Sans FB Demi" pitchFamily="34" charset="0"/>
              </a:rPr>
              <a:t>Terima</a:t>
            </a:r>
            <a:r>
              <a:rPr lang="en-US" sz="54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5400" dirty="0" err="1">
                <a:solidFill>
                  <a:srgbClr val="008080"/>
                </a:solidFill>
                <a:latin typeface="Berlin Sans FB Demi" pitchFamily="34" charset="0"/>
              </a:rPr>
              <a:t>Kasih</a:t>
            </a:r>
            <a:endParaRPr lang="en-US" sz="5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5256" y="1982861"/>
            <a:ext cx="4916889" cy="72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Pembelajar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Tipe Trainee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0402" name="Picture 2" descr="http://t1.gstatic.com/images?q=tbn:ANd9GcS9CA5y_lf6_G6L4kWDtFI2UOXwDLdZOjFb_-yMsfX4cuUhxkz5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1982861"/>
            <a:ext cx="1473169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4" name="Picture 4" descr="http://t2.gstatic.com/images?q=tbn:ANd9GcRq18M19PWhHmBsQNfFrAXuP8O6EPDKNch1kFc1qQemA8_pKr-e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3048589"/>
            <a:ext cx="1473169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6" name="Picture 6" descr="http://t3.gstatic.com/images?q=tbn:ANd9GcTp_fWzHpq8qDZvCnGvRvDmlY3J_P9T-raYwnvXkbU9ZkQ9Rsut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1" y="4125854"/>
            <a:ext cx="1487020" cy="9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8" name="Picture 8" descr="http://t1.gstatic.com/images?q=tbn:ANd9GcRZKPhwjwXwgkWcfIYQJy28h2XEjMGigVRMO9zVZ3eOwqc-CR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5203457"/>
            <a:ext cx="1506681" cy="9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15256" y="3048589"/>
            <a:ext cx="4916889" cy="72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Tahoma" pitchFamily="34" charset="0"/>
              </a:rPr>
              <a:t>Turis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15256" y="4225230"/>
            <a:ext cx="4916889" cy="72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Tahoma" pitchFamily="34" charset="0"/>
              </a:rPr>
              <a:t>Sandera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15256" y="5323708"/>
            <a:ext cx="4916889" cy="72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Tahoma" pitchFamily="34" charset="0"/>
              </a:rPr>
              <a:t>Teroris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03" name="Group 1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60107529"/>
              </p:ext>
            </p:extLst>
          </p:nvPr>
        </p:nvGraphicFramePr>
        <p:xfrm>
          <a:off x="1776413" y="1871904"/>
          <a:ext cx="5326062" cy="4286250"/>
        </p:xfrm>
        <a:graphic>
          <a:graphicData uri="http://schemas.openxmlformats.org/drawingml/2006/table">
            <a:tbl>
              <a:tblPr/>
              <a:tblGrid>
                <a:gridCol w="2663825"/>
                <a:gridCol w="2662237"/>
              </a:tblGrid>
              <a:tr h="214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105" name="Text Box 17"/>
          <p:cNvSpPr txBox="1">
            <a:spLocks noChangeArrowheads="1"/>
          </p:cNvSpPr>
          <p:nvPr/>
        </p:nvSpPr>
        <p:spPr bwMode="auto">
          <a:xfrm rot="5400000">
            <a:off x="1354932" y="2563018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Positive (+)</a:t>
            </a:r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 rot="5400000">
            <a:off x="1371600" y="4638675"/>
            <a:ext cx="140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Negative (-)</a:t>
            </a:r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2674938" y="5416550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Narrow (-)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5380038" y="55006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Broad (+)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 rot="5400000">
            <a:off x="598487" y="3846513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ATTITUDE</a:t>
            </a: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3329319" y="6143603"/>
            <a:ext cx="2255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KNOWLEDGE</a:t>
            </a:r>
          </a:p>
        </p:txBody>
      </p:sp>
      <p:sp>
        <p:nvSpPr>
          <p:cNvPr id="217111" name="Text Box 23"/>
          <p:cNvSpPr txBox="1">
            <a:spLocks noChangeArrowheads="1"/>
          </p:cNvSpPr>
          <p:nvPr/>
        </p:nvSpPr>
        <p:spPr bwMode="auto">
          <a:xfrm>
            <a:off x="2614613" y="2403475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ahoma" pitchFamily="34" charset="0"/>
              </a:rPr>
              <a:t>Pembelajar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5405438" y="2413000"/>
            <a:ext cx="966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ahoma" pitchFamily="34" charset="0"/>
              </a:rPr>
              <a:t>Turis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2805113" y="4394200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Sandera</a:t>
            </a:r>
          </a:p>
        </p:txBody>
      </p: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5302250" y="4397375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Teroris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Tipe Trainee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2119313"/>
            <a:ext cx="8277225" cy="300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Merasa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ia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sudah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punya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kemampuan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pengalaman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Ingin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terlibat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dilibatkan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Suka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belajar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suasana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saling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menghargai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Merasa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aman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untuk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bertanya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Menyukai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bila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diajari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dengan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memperhatikan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proses</a:t>
            </a: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Studi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kasus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endParaRPr lang="id-ID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Prinsip Belajar Orang Dewasa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42" y="44681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45994021"/>
              </p:ext>
            </p:extLst>
          </p:nvPr>
        </p:nvGraphicFramePr>
        <p:xfrm>
          <a:off x="566382" y="1006475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5648" y="5691115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82%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1768" y="203579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11%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285" y="172105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4%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7541" y="165626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2%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98645" y="163568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1</a:t>
            </a:r>
            <a:r>
              <a:rPr lang="id-ID" b="1" dirty="0" smtClean="0"/>
              <a:t>%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92739" y="841760"/>
            <a:ext cx="476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Efektivitas Indera dalam Belajar</a:t>
            </a:r>
            <a:endParaRPr lang="id-I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6" y="59768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Melihat dan mendengar merupakan indera terpenting dalam proses belajar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9556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44525" y="5400993"/>
            <a:ext cx="7848600" cy="831850"/>
          </a:xfrm>
          <a:prstGeom prst="rect">
            <a:avLst/>
          </a:prstGeom>
          <a:solidFill>
            <a:schemeClr val="bg1">
              <a:lumMod val="50000"/>
              <a:alpha val="60001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ahoma" pitchFamily="34" charset="0"/>
              </a:rPr>
              <a:t>Aktif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berkata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melakukan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membantu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kita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mengingat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banyak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graphicFrame>
        <p:nvGraphicFramePr>
          <p:cNvPr id="17818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3343031"/>
              </p:ext>
            </p:extLst>
          </p:nvPr>
        </p:nvGraphicFramePr>
        <p:xfrm>
          <a:off x="1132840" y="1704282"/>
          <a:ext cx="6837680" cy="351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0" name="Chart" r:id="rId3" imgW="4676851" imgH="2581351" progId="Excel.Chart.8">
                  <p:embed/>
                </p:oleObj>
              </mc:Choice>
              <mc:Fallback>
                <p:oleObj name="Chart" r:id="rId3" imgW="4676851" imgH="25813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40" y="1704282"/>
                        <a:ext cx="6837680" cy="3519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18864"/>
            <a:ext cx="8685212" cy="78437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Bagaimana kita mengingat?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t1.gstatic.com/images?q=tbn:ANd9GcSME3iyeyCFRi0V_D_XhyqbPKK7dxgvbWbK6JIRndB0fJHeULy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152352"/>
            <a:ext cx="2038350" cy="224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98638"/>
            <a:ext cx="8277225" cy="412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dengar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lupa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lihat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ingat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kerjakan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lebih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mengerti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praktekkan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erbiasa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pengalaman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mengerjakan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menguasai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sudah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menguasai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menikmatinya</a:t>
            </a:r>
            <a:endParaRPr lang="id-ID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Hukum-hukum belajar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Verdana"/>
        <a:ea typeface=""/>
        <a:cs typeface="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cs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Impression &amp; Profesional Trainer</Template>
  <TotalTime>4554</TotalTime>
  <Words>1402</Words>
  <Application>Microsoft Office PowerPoint</Application>
  <PresentationFormat>On-screen Show (4:3)</PresentationFormat>
  <Paragraphs>269</Paragraphs>
  <Slides>32</Slides>
  <Notes>18</Notes>
  <HiddenSlides>21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1_Crayons</vt:lpstr>
      <vt:lpstr>Photo Editor Photo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1. Lakukan persiapan sebaik mungkin 2. Istirahat yang cukup sebelum      memberikan training</vt:lpstr>
      <vt:lpstr>PowerPoint Presentation</vt:lpstr>
      <vt:lpstr>PowerPoint Presentation</vt:lpstr>
    </vt:vector>
  </TitlesOfParts>
  <Company>Toyota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joko.s</dc:creator>
  <cp:lastModifiedBy>Tabita Nurlestari</cp:lastModifiedBy>
  <cp:revision>195</cp:revision>
  <cp:lastPrinted>2013-03-23T03:23:48Z</cp:lastPrinted>
  <dcterms:created xsi:type="dcterms:W3CDTF">2006-04-01T09:19:22Z</dcterms:created>
  <dcterms:modified xsi:type="dcterms:W3CDTF">2014-11-12T19:13:27Z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TC010721191033</vt:lpwstr>
  </property>
</Properties>
</file>