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73" r:id="rId4"/>
    <p:sldId id="272" r:id="rId5"/>
    <p:sldId id="274" r:id="rId6"/>
    <p:sldId id="27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73" d="100"/>
          <a:sy n="73" d="100"/>
        </p:scale>
        <p:origin x="-49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F4B59-192E-4B98-B1DC-393678C753F2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9D0D0-C370-4A06-A74C-BB625BD26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A889-F109-41CD-A7C3-1E5B3F1EEA47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FE16-96CB-4125-96B8-8AE54FE470A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12369-BE7A-40A8-B66D-CC18D18E6BC9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3622-34C4-4894-B737-E533C827AF90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966E-CD5E-4F26-B117-7F30C78A36F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70A9-B1A7-4EBD-961A-A78388F0AEF6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309B-4E50-4608-9D97-F5287885E35D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D4F7-D232-4D3C-A26D-742C194ED09E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5A59C92-A30F-4C8D-AAC5-DBFF7267B6D8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BD2B-D71B-4FAF-8EBE-85DA6D966D31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2A733-E313-4B9D-A878-0944387CEA4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672E-9C2C-4211-B25C-CCD7002A3B76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516DC-7CBE-4FFC-9AF6-2299545EBAD4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6815-B085-4CB4-A0A1-387E2FBFAA2B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53EC5-CEA6-4444-B01F-08447FFE71DE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CC22-47EE-4726-84E0-36D967E85EF0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0050-36E9-4869-AA5D-3519C78C8B0E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6849-8EFA-4D3C-876D-8D817773252A}" type="datetime1">
              <a:rPr lang="en-US" smtClean="0"/>
              <a:t>11/5/2014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TTEP Curriculum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hyperlink" Target="Penghilang%20Kelembaban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Pendingin.jpg" TargetMode="External"/><Relationship Id="rId5" Type="http://schemas.openxmlformats.org/officeDocument/2006/relationships/hyperlink" Target="Pemanas.jp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hyperlink" Target="Tipe%20Fuse%20&amp;%20Fuseble%20ink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SRS Airbag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TTEP Curriculum Workshop</a:t>
            </a:r>
          </a:p>
          <a:p>
            <a:r>
              <a:rPr lang="en-US" dirty="0" smtClean="0"/>
              <a:t>2014</a:t>
            </a:r>
          </a:p>
          <a:p>
            <a:r>
              <a:rPr lang="en-US" dirty="0" err="1" smtClean="0"/>
              <a:t>Kemendikbud</a:t>
            </a:r>
            <a:r>
              <a:rPr lang="en-US" dirty="0" smtClean="0"/>
              <a:t> - Toyota Training Center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673" y="27710"/>
            <a:ext cx="1085617" cy="90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6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 rot="10800000">
            <a:off x="11294716" y="599665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72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89000">
                  <a:schemeClr val="accent6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DESKRIPSI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SRS Airbag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5212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altLang="en-US" b="1" dirty="0">
                <a:latin typeface="+mj-lt"/>
              </a:rPr>
              <a:t>Saat sensor-sensor mendeteksi benturan depan atau samping, rakitan sensor airbag tengah mengapikan gas propellant untuk secara langsung mengembangkan airbag.</a:t>
            </a:r>
            <a:endParaRPr lang="nb-NO" altLang="en-US" b="1" dirty="0"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23" y="2190748"/>
            <a:ext cx="6163401" cy="41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19139" y="4373245"/>
            <a:ext cx="6081712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917825" algn="l"/>
              </a:tabLst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SRS airbag </a:t>
            </a:r>
            <a:r>
              <a:rPr lang="en-US" sz="1600" dirty="0" err="1">
                <a:solidFill>
                  <a:srgbClr val="002060"/>
                </a:solidFill>
                <a:latin typeface="+mn-lt"/>
              </a:rPr>
              <a:t>penumpang</a:t>
            </a:r>
            <a:endParaRPr lang="en-US" sz="1600" dirty="0">
              <a:solidFill>
                <a:srgbClr val="002060"/>
              </a:solidFill>
              <a:latin typeface="+mn-lt"/>
            </a:endParaRPr>
          </a:p>
          <a:p>
            <a:pPr>
              <a:tabLst>
                <a:tab pos="2917825" algn="l"/>
              </a:tabLst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SRS airbag </a:t>
            </a:r>
            <a:r>
              <a:rPr lang="en-US" sz="1600" dirty="0" err="1">
                <a:solidFill>
                  <a:srgbClr val="002060"/>
                </a:solidFill>
                <a:latin typeface="+mn-lt"/>
              </a:rPr>
              <a:t>penumpang</a:t>
            </a:r>
            <a:endParaRPr lang="en-US" sz="1600" dirty="0">
              <a:solidFill>
                <a:srgbClr val="002060"/>
              </a:solidFill>
              <a:latin typeface="+mn-lt"/>
            </a:endParaRPr>
          </a:p>
          <a:p>
            <a:pPr>
              <a:tabLst>
                <a:tab pos="2917825" algn="l"/>
              </a:tabLst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SRS airbag </a:t>
            </a:r>
            <a:r>
              <a:rPr lang="en-US" sz="1600" dirty="0" err="1">
                <a:solidFill>
                  <a:srgbClr val="002060"/>
                </a:solidFill>
                <a:latin typeface="+mn-lt"/>
              </a:rPr>
              <a:t>samping</a:t>
            </a:r>
            <a:endParaRPr lang="en-US" sz="1600" dirty="0">
              <a:solidFill>
                <a:srgbClr val="002060"/>
              </a:solidFill>
              <a:latin typeface="+mn-lt"/>
            </a:endParaRPr>
          </a:p>
          <a:p>
            <a:pPr>
              <a:tabLst>
                <a:tab pos="2917825" algn="l"/>
              </a:tabLst>
              <a:defRPr/>
            </a:pPr>
            <a:r>
              <a:rPr lang="en-US" sz="1600" dirty="0">
                <a:solidFill>
                  <a:srgbClr val="002060"/>
                </a:solidFill>
                <a:latin typeface="+mn-lt"/>
              </a:rPr>
              <a:t>SRS airbag </a:t>
            </a:r>
            <a:r>
              <a:rPr lang="en-US" sz="1600" dirty="0" err="1">
                <a:solidFill>
                  <a:srgbClr val="002060"/>
                </a:solidFill>
                <a:latin typeface="+mn-lt"/>
              </a:rPr>
              <a:t>tirai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+mn-lt"/>
              </a:rPr>
              <a:t>pelindung</a:t>
            </a:r>
            <a:endParaRPr lang="en-US" sz="1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" y="4449445"/>
            <a:ext cx="192087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1" y="4700270"/>
            <a:ext cx="1920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6" y="4965383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1" y="5193983"/>
            <a:ext cx="19208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2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89000">
                  <a:schemeClr val="accent6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DESKRIPSI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SRS Airbag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1" y="2647950"/>
            <a:ext cx="5212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altLang="en-US" b="1" dirty="0">
                <a:latin typeface="+mj-lt"/>
              </a:rPr>
              <a:t>Saat sensor-sensor mendeteksi benturan depan atau samping, rakitan sensor airbag tengah mengapikan gas propellant untuk secara langsung mengembangkan airbag.</a:t>
            </a:r>
            <a:endParaRPr lang="nb-NO" altLang="en-US" b="1" dirty="0"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42" name="Picture 69" descr="C:\Users\a01130\Desktop\安全_イラスト\2-96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2743" y="3023462"/>
            <a:ext cx="5449802" cy="137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テキスト ボックス 43"/>
          <p:cNvSpPr txBox="1">
            <a:spLocks noChangeArrowheads="1"/>
          </p:cNvSpPr>
          <p:nvPr/>
        </p:nvSpPr>
        <p:spPr bwMode="auto">
          <a:xfrm>
            <a:off x="5791985" y="1974200"/>
            <a:ext cx="131638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dirty="0" smtClean="0">
                <a:latin typeface="+mj-lt"/>
              </a:rPr>
              <a:t>Driver airbag</a:t>
            </a:r>
          </a:p>
          <a:p>
            <a:pPr eaLnBrk="1" hangingPunct="1">
              <a:defRPr/>
            </a:pPr>
            <a:r>
              <a:rPr lang="en-US" altLang="ja-JP" sz="1200" dirty="0" smtClean="0">
                <a:latin typeface="+mj-lt"/>
              </a:rPr>
              <a:t>(Steering wheel)</a:t>
            </a:r>
            <a:r>
              <a:rPr lang="en-US" altLang="ja-JP" sz="1200" dirty="0">
                <a:latin typeface="+mj-lt"/>
              </a:rPr>
              <a:t/>
            </a:r>
            <a:br>
              <a:rPr lang="en-US" altLang="ja-JP" sz="1200" dirty="0">
                <a:latin typeface="+mj-lt"/>
              </a:rPr>
            </a:br>
            <a:endParaRPr lang="ja-JP" altLang="en-US" sz="1200" dirty="0">
              <a:latin typeface="+mj-lt"/>
            </a:endParaRPr>
          </a:p>
        </p:txBody>
      </p:sp>
      <p:sp>
        <p:nvSpPr>
          <p:cNvPr id="44" name="テキスト ボックス 44"/>
          <p:cNvSpPr txBox="1">
            <a:spLocks noChangeArrowheads="1"/>
          </p:cNvSpPr>
          <p:nvPr/>
        </p:nvSpPr>
        <p:spPr bwMode="auto">
          <a:xfrm>
            <a:off x="5791985" y="2427963"/>
            <a:ext cx="151515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dirty="0" smtClean="0">
                <a:latin typeface="+mj-lt"/>
              </a:rPr>
              <a:t>Passenger airbag</a:t>
            </a:r>
          </a:p>
          <a:p>
            <a:pPr eaLnBrk="1" hangingPunct="1">
              <a:defRPr/>
            </a:pPr>
            <a:r>
              <a:rPr lang="en-US" altLang="ja-JP" sz="1200" dirty="0" smtClean="0">
                <a:latin typeface="+mj-lt"/>
              </a:rPr>
              <a:t>(Instrument panel) </a:t>
            </a:r>
            <a:endParaRPr lang="ja-JP" altLang="en-US" sz="1200" dirty="0">
              <a:latin typeface="+mj-lt"/>
            </a:endParaRPr>
          </a:p>
        </p:txBody>
      </p:sp>
      <p:sp>
        <p:nvSpPr>
          <p:cNvPr id="45" name="フリーフォーム 121"/>
          <p:cNvSpPr>
            <a:spLocks noChangeArrowheads="1"/>
          </p:cNvSpPr>
          <p:nvPr/>
        </p:nvSpPr>
        <p:spPr bwMode="auto">
          <a:xfrm>
            <a:off x="6810375" y="2211264"/>
            <a:ext cx="382905" cy="1313849"/>
          </a:xfrm>
          <a:custGeom>
            <a:avLst/>
            <a:gdLst>
              <a:gd name="T0" fmla="*/ 0 w 460005"/>
              <a:gd name="T1" fmla="*/ 0 h 482444"/>
              <a:gd name="T2" fmla="*/ 177263 w 460005"/>
              <a:gd name="T3" fmla="*/ 0 h 482444"/>
              <a:gd name="T4" fmla="*/ 177263 w 460005"/>
              <a:gd name="T5" fmla="*/ 383550 h 482444"/>
              <a:gd name="T6" fmla="*/ 177263 w 460005"/>
              <a:gd name="T7" fmla="*/ 383550 h 482444"/>
              <a:gd name="T8" fmla="*/ 0 60000 65536"/>
              <a:gd name="T9" fmla="*/ 0 60000 65536"/>
              <a:gd name="T10" fmla="*/ 0 60000 65536"/>
              <a:gd name="T11" fmla="*/ 0 60000 65536"/>
              <a:gd name="T12" fmla="*/ 0 w 460005"/>
              <a:gd name="T13" fmla="*/ 0 h 482444"/>
              <a:gd name="T14" fmla="*/ 460005 w 460005"/>
              <a:gd name="T15" fmla="*/ 482444 h 482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005" h="482444">
                <a:moveTo>
                  <a:pt x="0" y="0"/>
                </a:moveTo>
                <a:lnTo>
                  <a:pt x="460005" y="0"/>
                </a:lnTo>
                <a:lnTo>
                  <a:pt x="460005" y="482444"/>
                </a:lnTo>
              </a:path>
            </a:pathLst>
          </a:custGeom>
          <a:noFill/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defTabSz="1474788">
              <a:defRPr/>
            </a:pPr>
            <a:endParaRPr lang="ja-JP" altLang="en-US">
              <a:latin typeface="+mj-lt"/>
              <a:ea typeface="Malgun Gothic" pitchFamily="34" charset="-127"/>
            </a:endParaRPr>
          </a:p>
        </p:txBody>
      </p:sp>
      <p:sp>
        <p:nvSpPr>
          <p:cNvPr id="46" name="フリーフォーム 121"/>
          <p:cNvSpPr>
            <a:spLocks noChangeArrowheads="1"/>
          </p:cNvSpPr>
          <p:nvPr/>
        </p:nvSpPr>
        <p:spPr bwMode="auto">
          <a:xfrm flipH="1" flipV="1">
            <a:off x="6348515" y="2863551"/>
            <a:ext cx="799045" cy="988586"/>
          </a:xfrm>
          <a:custGeom>
            <a:avLst/>
            <a:gdLst>
              <a:gd name="T0" fmla="*/ 0 w 460005"/>
              <a:gd name="T1" fmla="*/ 0 h 482444"/>
              <a:gd name="T2" fmla="*/ 65574 w 460005"/>
              <a:gd name="T3" fmla="*/ 0 h 482444"/>
              <a:gd name="T4" fmla="*/ 65574 w 460005"/>
              <a:gd name="T5" fmla="*/ 366916 h 482444"/>
              <a:gd name="T6" fmla="*/ 65574 w 460005"/>
              <a:gd name="T7" fmla="*/ 366916 h 482444"/>
              <a:gd name="T8" fmla="*/ 0 60000 65536"/>
              <a:gd name="T9" fmla="*/ 0 60000 65536"/>
              <a:gd name="T10" fmla="*/ 0 60000 65536"/>
              <a:gd name="T11" fmla="*/ 0 60000 65536"/>
              <a:gd name="T12" fmla="*/ 0 w 460005"/>
              <a:gd name="T13" fmla="*/ 0 h 482444"/>
              <a:gd name="T14" fmla="*/ 460005 w 460005"/>
              <a:gd name="T15" fmla="*/ 482444 h 482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005" h="482444">
                <a:moveTo>
                  <a:pt x="0" y="0"/>
                </a:moveTo>
                <a:lnTo>
                  <a:pt x="460005" y="0"/>
                </a:lnTo>
                <a:lnTo>
                  <a:pt x="460005" y="482444"/>
                </a:lnTo>
              </a:path>
            </a:pathLst>
          </a:custGeom>
          <a:noFill/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defTabSz="1474788">
              <a:defRPr/>
            </a:pPr>
            <a:endParaRPr lang="ja-JP" altLang="en-US">
              <a:solidFill>
                <a:srgbClr val="002060"/>
              </a:solidFill>
              <a:latin typeface="+mj-lt"/>
              <a:ea typeface="Malgun Gothic" pitchFamily="34" charset="-127"/>
            </a:endParaRPr>
          </a:p>
        </p:txBody>
      </p:sp>
      <p:sp>
        <p:nvSpPr>
          <p:cNvPr id="47" name="テキスト ボックス 50"/>
          <p:cNvSpPr txBox="1">
            <a:spLocks noChangeArrowheads="1"/>
          </p:cNvSpPr>
          <p:nvPr/>
        </p:nvSpPr>
        <p:spPr bwMode="auto">
          <a:xfrm>
            <a:off x="8661518" y="4572567"/>
            <a:ext cx="1789464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dirty="0" smtClean="0">
                <a:latin typeface="+mj-lt"/>
              </a:rPr>
              <a:t>Rear seat center </a:t>
            </a:r>
            <a:r>
              <a:rPr lang="en-US" altLang="ja-JP" sz="1200" dirty="0">
                <a:latin typeface="+mj-lt"/>
              </a:rPr>
              <a:t>airbag</a:t>
            </a:r>
            <a:endParaRPr lang="ja-JP" altLang="en-US" sz="1200" dirty="0">
              <a:latin typeface="+mj-lt"/>
            </a:endParaRPr>
          </a:p>
        </p:txBody>
      </p:sp>
      <p:sp>
        <p:nvSpPr>
          <p:cNvPr id="48" name="フリーフォーム 121"/>
          <p:cNvSpPr>
            <a:spLocks noChangeArrowheads="1"/>
          </p:cNvSpPr>
          <p:nvPr/>
        </p:nvSpPr>
        <p:spPr bwMode="auto">
          <a:xfrm flipH="1" flipV="1">
            <a:off x="8247379" y="3726838"/>
            <a:ext cx="440264" cy="964188"/>
          </a:xfrm>
          <a:custGeom>
            <a:avLst/>
            <a:gdLst>
              <a:gd name="T0" fmla="*/ 0 w 460005"/>
              <a:gd name="T1" fmla="*/ 0 h 482444"/>
              <a:gd name="T2" fmla="*/ 99534 w 460005"/>
              <a:gd name="T3" fmla="*/ 0 h 482444"/>
              <a:gd name="T4" fmla="*/ 99534 w 460005"/>
              <a:gd name="T5" fmla="*/ 265801 h 482444"/>
              <a:gd name="T6" fmla="*/ 99534 w 460005"/>
              <a:gd name="T7" fmla="*/ 265801 h 482444"/>
              <a:gd name="T8" fmla="*/ 0 60000 65536"/>
              <a:gd name="T9" fmla="*/ 0 60000 65536"/>
              <a:gd name="T10" fmla="*/ 0 60000 65536"/>
              <a:gd name="T11" fmla="*/ 0 60000 65536"/>
              <a:gd name="T12" fmla="*/ 0 w 460005"/>
              <a:gd name="T13" fmla="*/ 0 h 482444"/>
              <a:gd name="T14" fmla="*/ 460005 w 460005"/>
              <a:gd name="T15" fmla="*/ 482444 h 482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005" h="482444">
                <a:moveTo>
                  <a:pt x="0" y="0"/>
                </a:moveTo>
                <a:lnTo>
                  <a:pt x="460005" y="0"/>
                </a:lnTo>
                <a:lnTo>
                  <a:pt x="460005" y="482444"/>
                </a:lnTo>
              </a:path>
            </a:pathLst>
          </a:custGeom>
          <a:noFill/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defTabSz="1474788">
              <a:defRPr/>
            </a:pPr>
            <a:endParaRPr lang="ja-JP" altLang="en-US">
              <a:latin typeface="+mj-lt"/>
              <a:ea typeface="Malgun Gothic" pitchFamily="34" charset="-127"/>
            </a:endParaRPr>
          </a:p>
        </p:txBody>
      </p:sp>
      <p:sp>
        <p:nvSpPr>
          <p:cNvPr id="52" name="テキスト ボックス 51"/>
          <p:cNvSpPr txBox="1">
            <a:spLocks noChangeArrowheads="1"/>
          </p:cNvSpPr>
          <p:nvPr/>
        </p:nvSpPr>
        <p:spPr bwMode="auto">
          <a:xfrm>
            <a:off x="8541152" y="4888950"/>
            <a:ext cx="151676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dirty="0" smtClean="0">
                <a:latin typeface="+mj-lt"/>
              </a:rPr>
              <a:t>Seat cushion </a:t>
            </a:r>
            <a:r>
              <a:rPr lang="en-US" altLang="ja-JP" sz="1200" dirty="0">
                <a:latin typeface="+mj-lt"/>
              </a:rPr>
              <a:t>airbag</a:t>
            </a:r>
            <a:endParaRPr lang="ja-JP" altLang="en-US" sz="1200" dirty="0">
              <a:latin typeface="+mj-lt"/>
            </a:endParaRPr>
          </a:p>
        </p:txBody>
      </p:sp>
      <p:sp>
        <p:nvSpPr>
          <p:cNvPr id="53" name="フリーフォーム 121"/>
          <p:cNvSpPr>
            <a:spLocks noChangeArrowheads="1"/>
          </p:cNvSpPr>
          <p:nvPr/>
        </p:nvSpPr>
        <p:spPr bwMode="auto">
          <a:xfrm flipV="1">
            <a:off x="10044850" y="3977636"/>
            <a:ext cx="485989" cy="1055273"/>
          </a:xfrm>
          <a:custGeom>
            <a:avLst/>
            <a:gdLst>
              <a:gd name="T0" fmla="*/ 0 w 460005"/>
              <a:gd name="T1" fmla="*/ 0 h 482444"/>
              <a:gd name="T2" fmla="*/ 182803 w 460005"/>
              <a:gd name="T3" fmla="*/ 0 h 482444"/>
              <a:gd name="T4" fmla="*/ 182803 w 460005"/>
              <a:gd name="T5" fmla="*/ 273797 h 482444"/>
              <a:gd name="T6" fmla="*/ 182803 w 460005"/>
              <a:gd name="T7" fmla="*/ 273797 h 482444"/>
              <a:gd name="T8" fmla="*/ 0 60000 65536"/>
              <a:gd name="T9" fmla="*/ 0 60000 65536"/>
              <a:gd name="T10" fmla="*/ 0 60000 65536"/>
              <a:gd name="T11" fmla="*/ 0 60000 65536"/>
              <a:gd name="T12" fmla="*/ 0 w 460005"/>
              <a:gd name="T13" fmla="*/ 0 h 482444"/>
              <a:gd name="T14" fmla="*/ 460005 w 460005"/>
              <a:gd name="T15" fmla="*/ 482444 h 482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005" h="482444">
                <a:moveTo>
                  <a:pt x="0" y="0"/>
                </a:moveTo>
                <a:lnTo>
                  <a:pt x="460005" y="0"/>
                </a:lnTo>
                <a:lnTo>
                  <a:pt x="460005" y="482444"/>
                </a:lnTo>
              </a:path>
            </a:pathLst>
          </a:custGeom>
          <a:noFill/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defTabSz="1474788">
              <a:defRPr/>
            </a:pPr>
            <a:endParaRPr lang="ja-JP" altLang="en-US">
              <a:latin typeface="+mj-lt"/>
              <a:ea typeface="Malgun Gothic" pitchFamily="34" charset="-127"/>
            </a:endParaRPr>
          </a:p>
        </p:txBody>
      </p:sp>
      <p:sp>
        <p:nvSpPr>
          <p:cNvPr id="54" name="フリーフォーム 121"/>
          <p:cNvSpPr>
            <a:spLocks noChangeArrowheads="1"/>
          </p:cNvSpPr>
          <p:nvPr/>
        </p:nvSpPr>
        <p:spPr bwMode="auto">
          <a:xfrm flipH="1" flipV="1">
            <a:off x="7985760" y="3977640"/>
            <a:ext cx="593128" cy="1044162"/>
          </a:xfrm>
          <a:custGeom>
            <a:avLst/>
            <a:gdLst>
              <a:gd name="T0" fmla="*/ 0 w 460005"/>
              <a:gd name="T1" fmla="*/ 0 h 482444"/>
              <a:gd name="T2" fmla="*/ 160140 w 460005"/>
              <a:gd name="T3" fmla="*/ 0 h 482444"/>
              <a:gd name="T4" fmla="*/ 160140 w 460005"/>
              <a:gd name="T5" fmla="*/ 268040 h 482444"/>
              <a:gd name="T6" fmla="*/ 160140 w 460005"/>
              <a:gd name="T7" fmla="*/ 268040 h 482444"/>
              <a:gd name="T8" fmla="*/ 0 60000 65536"/>
              <a:gd name="T9" fmla="*/ 0 60000 65536"/>
              <a:gd name="T10" fmla="*/ 0 60000 65536"/>
              <a:gd name="T11" fmla="*/ 0 60000 65536"/>
              <a:gd name="T12" fmla="*/ 0 w 460005"/>
              <a:gd name="T13" fmla="*/ 0 h 482444"/>
              <a:gd name="T14" fmla="*/ 460005 w 460005"/>
              <a:gd name="T15" fmla="*/ 482444 h 482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005" h="482444">
                <a:moveTo>
                  <a:pt x="0" y="0"/>
                </a:moveTo>
                <a:lnTo>
                  <a:pt x="460005" y="0"/>
                </a:lnTo>
                <a:lnTo>
                  <a:pt x="460005" y="482444"/>
                </a:lnTo>
              </a:path>
            </a:pathLst>
          </a:custGeom>
          <a:noFill/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defTabSz="1474788">
              <a:defRPr/>
            </a:pPr>
            <a:endParaRPr lang="ja-JP" altLang="en-US">
              <a:latin typeface="+mj-lt"/>
              <a:ea typeface="Malgun Gothic" pitchFamily="34" charset="-127"/>
            </a:endParaRPr>
          </a:p>
        </p:txBody>
      </p:sp>
      <p:sp>
        <p:nvSpPr>
          <p:cNvPr id="55" name="テキスト ボックス 45"/>
          <p:cNvSpPr txBox="1">
            <a:spLocks noChangeArrowheads="1"/>
          </p:cNvSpPr>
          <p:nvPr/>
        </p:nvSpPr>
        <p:spPr bwMode="auto">
          <a:xfrm>
            <a:off x="7424761" y="5311388"/>
            <a:ext cx="215232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dirty="0" smtClean="0">
                <a:latin typeface="+mj-lt"/>
              </a:rPr>
              <a:t>Knee </a:t>
            </a:r>
            <a:r>
              <a:rPr lang="en-US" altLang="ja-JP" sz="1200" dirty="0">
                <a:latin typeface="+mj-lt"/>
              </a:rPr>
              <a:t>airbag (</a:t>
            </a:r>
            <a:r>
              <a:rPr lang="en-US" altLang="ja-JP" sz="1200" dirty="0" smtClean="0">
                <a:latin typeface="+mj-lt"/>
              </a:rPr>
              <a:t>Passenger </a:t>
            </a:r>
            <a:r>
              <a:rPr lang="en-US" altLang="ja-JP" sz="1200" dirty="0">
                <a:latin typeface="+mj-lt"/>
              </a:rPr>
              <a:t>seat)</a:t>
            </a:r>
            <a:endParaRPr lang="ja-JP" altLang="en-US" sz="1200" dirty="0">
              <a:latin typeface="+mj-lt"/>
            </a:endParaRPr>
          </a:p>
        </p:txBody>
      </p:sp>
      <p:sp>
        <p:nvSpPr>
          <p:cNvPr id="56" name="フリーフォーム 121"/>
          <p:cNvSpPr>
            <a:spLocks noChangeArrowheads="1"/>
          </p:cNvSpPr>
          <p:nvPr/>
        </p:nvSpPr>
        <p:spPr bwMode="auto">
          <a:xfrm flipH="1" flipV="1">
            <a:off x="7277912" y="3977640"/>
            <a:ext cx="128588" cy="1472248"/>
          </a:xfrm>
          <a:custGeom>
            <a:avLst/>
            <a:gdLst>
              <a:gd name="T0" fmla="*/ 0 w 460005"/>
              <a:gd name="T1" fmla="*/ 0 h 482444"/>
              <a:gd name="T2" fmla="*/ 63434 w 460005"/>
              <a:gd name="T3" fmla="*/ 0 h 482444"/>
              <a:gd name="T4" fmla="*/ 63434 w 460005"/>
              <a:gd name="T5" fmla="*/ 356650 h 482444"/>
              <a:gd name="T6" fmla="*/ 63434 w 460005"/>
              <a:gd name="T7" fmla="*/ 356650 h 482444"/>
              <a:gd name="T8" fmla="*/ 0 60000 65536"/>
              <a:gd name="T9" fmla="*/ 0 60000 65536"/>
              <a:gd name="T10" fmla="*/ 0 60000 65536"/>
              <a:gd name="T11" fmla="*/ 0 60000 65536"/>
              <a:gd name="T12" fmla="*/ 0 w 460005"/>
              <a:gd name="T13" fmla="*/ 0 h 482444"/>
              <a:gd name="T14" fmla="*/ 460005 w 460005"/>
              <a:gd name="T15" fmla="*/ 482444 h 482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005" h="482444">
                <a:moveTo>
                  <a:pt x="0" y="0"/>
                </a:moveTo>
                <a:lnTo>
                  <a:pt x="460005" y="0"/>
                </a:lnTo>
                <a:lnTo>
                  <a:pt x="460005" y="482444"/>
                </a:lnTo>
              </a:path>
            </a:pathLst>
          </a:custGeom>
          <a:noFill/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defTabSz="1474788">
              <a:defRPr/>
            </a:pPr>
            <a:endParaRPr lang="ja-JP" altLang="en-US">
              <a:latin typeface="+mj-lt"/>
              <a:ea typeface="Malgun Gothic" pitchFamily="34" charset="-127"/>
            </a:endParaRPr>
          </a:p>
        </p:txBody>
      </p:sp>
      <p:sp>
        <p:nvSpPr>
          <p:cNvPr id="57" name="テキスト ボックス 52"/>
          <p:cNvSpPr txBox="1">
            <a:spLocks noChangeArrowheads="1"/>
          </p:cNvSpPr>
          <p:nvPr/>
        </p:nvSpPr>
        <p:spPr bwMode="auto">
          <a:xfrm>
            <a:off x="10599897" y="2133302"/>
            <a:ext cx="1592103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dirty="0" smtClean="0">
                <a:latin typeface="+mj-lt"/>
              </a:rPr>
              <a:t>Rear </a:t>
            </a:r>
            <a:r>
              <a:rPr lang="en-US" altLang="ja-JP" sz="1200" dirty="0">
                <a:latin typeface="+mj-lt"/>
              </a:rPr>
              <a:t>window </a:t>
            </a:r>
            <a:br>
              <a:rPr lang="en-US" altLang="ja-JP" sz="1200" dirty="0">
                <a:latin typeface="+mj-lt"/>
              </a:rPr>
            </a:br>
            <a:r>
              <a:rPr lang="en-US" altLang="ja-JP" sz="1200" dirty="0">
                <a:latin typeface="+mj-lt"/>
              </a:rPr>
              <a:t>curtain shield airbag</a:t>
            </a:r>
            <a:endParaRPr lang="ja-JP" altLang="en-US" sz="1200" dirty="0">
              <a:latin typeface="+mj-lt"/>
            </a:endParaRPr>
          </a:p>
        </p:txBody>
      </p:sp>
      <p:cxnSp>
        <p:nvCxnSpPr>
          <p:cNvPr id="58" name="直線コネクタ 55"/>
          <p:cNvCxnSpPr>
            <a:cxnSpLocks noChangeShapeType="1"/>
            <a:stCxn id="57" idx="2"/>
          </p:cNvCxnSpPr>
          <p:nvPr/>
        </p:nvCxnSpPr>
        <p:spPr bwMode="auto">
          <a:xfrm flipH="1">
            <a:off x="11257598" y="2594967"/>
            <a:ext cx="138351" cy="831247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9" name="テキスト ボックス 49"/>
          <p:cNvSpPr txBox="1">
            <a:spLocks noChangeArrowheads="1"/>
          </p:cNvSpPr>
          <p:nvPr/>
        </p:nvSpPr>
        <p:spPr bwMode="auto">
          <a:xfrm>
            <a:off x="8303636" y="2738193"/>
            <a:ext cx="308930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+mj-lt"/>
              </a:rPr>
              <a:t>Curtain </a:t>
            </a:r>
            <a:r>
              <a:rPr lang="en-US" altLang="ja-JP" sz="1200" dirty="0">
                <a:latin typeface="+mj-lt"/>
              </a:rPr>
              <a:t>shield airbag (Front and rear seat)</a:t>
            </a:r>
            <a:endParaRPr lang="ja-JP" altLang="en-US" sz="1200" dirty="0">
              <a:latin typeface="+mj-lt"/>
            </a:endParaRPr>
          </a:p>
        </p:txBody>
      </p:sp>
      <p:sp>
        <p:nvSpPr>
          <p:cNvPr id="60" name="フリーフォーム 121"/>
          <p:cNvSpPr>
            <a:spLocks noChangeArrowheads="1"/>
          </p:cNvSpPr>
          <p:nvPr/>
        </p:nvSpPr>
        <p:spPr bwMode="auto">
          <a:xfrm flipH="1">
            <a:off x="7985757" y="2852854"/>
            <a:ext cx="382854" cy="405911"/>
          </a:xfrm>
          <a:custGeom>
            <a:avLst/>
            <a:gdLst>
              <a:gd name="T0" fmla="*/ 0 w 460005"/>
              <a:gd name="T1" fmla="*/ 0 h 482444"/>
              <a:gd name="T2" fmla="*/ 72189 w 460005"/>
              <a:gd name="T3" fmla="*/ 0 h 482444"/>
              <a:gd name="T4" fmla="*/ 72189 w 460005"/>
              <a:gd name="T5" fmla="*/ 117080 h 482444"/>
              <a:gd name="T6" fmla="*/ 72189 w 460005"/>
              <a:gd name="T7" fmla="*/ 117080 h 482444"/>
              <a:gd name="T8" fmla="*/ 0 60000 65536"/>
              <a:gd name="T9" fmla="*/ 0 60000 65536"/>
              <a:gd name="T10" fmla="*/ 0 60000 65536"/>
              <a:gd name="T11" fmla="*/ 0 60000 65536"/>
              <a:gd name="T12" fmla="*/ 0 w 460005"/>
              <a:gd name="T13" fmla="*/ 0 h 482444"/>
              <a:gd name="T14" fmla="*/ 460005 w 460005"/>
              <a:gd name="T15" fmla="*/ 482444 h 482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005" h="482444">
                <a:moveTo>
                  <a:pt x="0" y="0"/>
                </a:moveTo>
                <a:lnTo>
                  <a:pt x="460005" y="0"/>
                </a:lnTo>
                <a:lnTo>
                  <a:pt x="460005" y="482444"/>
                </a:lnTo>
              </a:path>
            </a:pathLst>
          </a:custGeom>
          <a:noFill/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defTabSz="1474788">
              <a:defRPr/>
            </a:pPr>
            <a:endParaRPr lang="ja-JP" altLang="en-US">
              <a:latin typeface="+mj-lt"/>
              <a:ea typeface="Malgun Gothic" pitchFamily="34" charset="-127"/>
            </a:endParaRPr>
          </a:p>
        </p:txBody>
      </p:sp>
      <p:sp>
        <p:nvSpPr>
          <p:cNvPr id="61" name="テキスト ボックス 48"/>
          <p:cNvSpPr txBox="1">
            <a:spLocks noChangeArrowheads="1"/>
          </p:cNvSpPr>
          <p:nvPr/>
        </p:nvSpPr>
        <p:spPr bwMode="auto">
          <a:xfrm>
            <a:off x="8314641" y="2476955"/>
            <a:ext cx="242406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1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200" dirty="0" smtClean="0">
                <a:latin typeface="+mj-lt"/>
              </a:rPr>
              <a:t>Side airbag </a:t>
            </a:r>
            <a:r>
              <a:rPr lang="en-US" altLang="ja-JP" sz="1200" dirty="0">
                <a:latin typeface="+mj-lt"/>
              </a:rPr>
              <a:t>(Front and rear seat)</a:t>
            </a:r>
            <a:endParaRPr lang="ja-JP" altLang="en-US" sz="1200" dirty="0">
              <a:latin typeface="+mj-lt"/>
            </a:endParaRPr>
          </a:p>
        </p:txBody>
      </p:sp>
      <p:sp>
        <p:nvSpPr>
          <p:cNvPr id="62" name="フリーフォーム 121"/>
          <p:cNvSpPr>
            <a:spLocks noChangeArrowheads="1"/>
          </p:cNvSpPr>
          <p:nvPr/>
        </p:nvSpPr>
        <p:spPr bwMode="auto">
          <a:xfrm flipH="1">
            <a:off x="7568114" y="2607585"/>
            <a:ext cx="800497" cy="544377"/>
          </a:xfrm>
          <a:custGeom>
            <a:avLst/>
            <a:gdLst>
              <a:gd name="T0" fmla="*/ 0 w 460005"/>
              <a:gd name="T1" fmla="*/ 0 h 482444"/>
              <a:gd name="T2" fmla="*/ 158388 w 460005"/>
              <a:gd name="T3" fmla="*/ 0 h 482444"/>
              <a:gd name="T4" fmla="*/ 158388 w 460005"/>
              <a:gd name="T5" fmla="*/ 167303 h 482444"/>
              <a:gd name="T6" fmla="*/ 158388 w 460005"/>
              <a:gd name="T7" fmla="*/ 167303 h 482444"/>
              <a:gd name="T8" fmla="*/ 0 60000 65536"/>
              <a:gd name="T9" fmla="*/ 0 60000 65536"/>
              <a:gd name="T10" fmla="*/ 0 60000 65536"/>
              <a:gd name="T11" fmla="*/ 0 60000 65536"/>
              <a:gd name="T12" fmla="*/ 0 w 460005"/>
              <a:gd name="T13" fmla="*/ 0 h 482444"/>
              <a:gd name="T14" fmla="*/ 460005 w 460005"/>
              <a:gd name="T15" fmla="*/ 482444 h 4824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005" h="482444">
                <a:moveTo>
                  <a:pt x="0" y="0"/>
                </a:moveTo>
                <a:lnTo>
                  <a:pt x="460005" y="0"/>
                </a:lnTo>
                <a:lnTo>
                  <a:pt x="460005" y="482444"/>
                </a:lnTo>
              </a:path>
            </a:pathLst>
          </a:custGeom>
          <a:noFill/>
          <a:ln w="6350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defTabSz="1474788">
              <a:defRPr/>
            </a:pPr>
            <a:endParaRPr lang="ja-JP" altLang="en-US">
              <a:latin typeface="+mj-lt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12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SRS Airbag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42" y="2197418"/>
            <a:ext cx="6131182" cy="416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16"/>
          <p:cNvSpPr>
            <a:spLocks noChangeArrowheads="1"/>
          </p:cNvSpPr>
          <p:nvPr/>
        </p:nvSpPr>
        <p:spPr bwMode="ltGray">
          <a:xfrm>
            <a:off x="1079183" y="2184876"/>
            <a:ext cx="4049713" cy="4648200"/>
          </a:xfrm>
          <a:prstGeom prst="roundRect">
            <a:avLst>
              <a:gd name="adj" fmla="val 2259"/>
            </a:avLst>
          </a:prstGeom>
          <a:gradFill rotWithShape="1">
            <a:gsLst>
              <a:gs pos="0">
                <a:srgbClr val="E8E8E8"/>
              </a:gs>
              <a:gs pos="100000">
                <a:srgbClr val="C7C7C7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Line 256"/>
          <p:cNvSpPr>
            <a:spLocks noChangeShapeType="1"/>
          </p:cNvSpPr>
          <p:nvPr/>
        </p:nvSpPr>
        <p:spPr bwMode="gray">
          <a:xfrm>
            <a:off x="1550671" y="2867501"/>
            <a:ext cx="3446462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57">
            <a:hlinkClick r:id="rId5" action="ppaction://hlinkfile"/>
          </p:cNvPr>
          <p:cNvSpPr>
            <a:spLocks noChangeArrowheads="1"/>
          </p:cNvSpPr>
          <p:nvPr/>
        </p:nvSpPr>
        <p:spPr bwMode="gray">
          <a:xfrm rot="3419336">
            <a:off x="1266508" y="2291239"/>
            <a:ext cx="479425" cy="520700"/>
          </a:xfrm>
          <a:prstGeom prst="rect">
            <a:avLst/>
          </a:prstGeom>
          <a:gradFill rotWithShape="1">
            <a:gsLst>
              <a:gs pos="0">
                <a:srgbClr val="4F81BD"/>
              </a:gs>
              <a:gs pos="100000">
                <a:srgbClr val="4F81B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4F81B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26" name="Text Box 258"/>
          <p:cNvSpPr txBox="1">
            <a:spLocks noChangeArrowheads="1"/>
          </p:cNvSpPr>
          <p:nvPr/>
        </p:nvSpPr>
        <p:spPr bwMode="gray">
          <a:xfrm>
            <a:off x="2145983" y="2413476"/>
            <a:ext cx="27225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1">
                <a:solidFill>
                  <a:schemeClr val="bg2"/>
                </a:solidFill>
                <a:latin typeface="Arial" charset="0"/>
              </a:rPr>
              <a:t>Sensor airbag depan</a:t>
            </a:r>
          </a:p>
        </p:txBody>
      </p:sp>
      <p:sp>
        <p:nvSpPr>
          <p:cNvPr id="27" name="Text Box 259"/>
          <p:cNvSpPr txBox="1">
            <a:spLocks noChangeArrowheads="1"/>
          </p:cNvSpPr>
          <p:nvPr/>
        </p:nvSpPr>
        <p:spPr bwMode="gray">
          <a:xfrm>
            <a:off x="1322071" y="2334101"/>
            <a:ext cx="355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FF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8" name="Line 260"/>
          <p:cNvSpPr>
            <a:spLocks noChangeShapeType="1"/>
          </p:cNvSpPr>
          <p:nvPr/>
        </p:nvSpPr>
        <p:spPr bwMode="gray">
          <a:xfrm>
            <a:off x="1550671" y="3705701"/>
            <a:ext cx="3446462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61">
            <a:hlinkClick r:id="rId6" action="ppaction://hlinkfile"/>
          </p:cNvPr>
          <p:cNvSpPr>
            <a:spLocks noChangeArrowheads="1"/>
          </p:cNvSpPr>
          <p:nvPr/>
        </p:nvSpPr>
        <p:spPr bwMode="gray">
          <a:xfrm rot="3419336">
            <a:off x="1266508" y="3129439"/>
            <a:ext cx="479425" cy="520700"/>
          </a:xfrm>
          <a:prstGeom prst="rect">
            <a:avLst/>
          </a:prstGeom>
          <a:gradFill rotWithShape="1">
            <a:gsLst>
              <a:gs pos="0">
                <a:srgbClr val="C0504D"/>
              </a:gs>
              <a:gs pos="100000">
                <a:srgbClr val="C0504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C0504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 Box 262"/>
          <p:cNvSpPr txBox="1">
            <a:spLocks noChangeArrowheads="1"/>
          </p:cNvSpPr>
          <p:nvPr/>
        </p:nvSpPr>
        <p:spPr bwMode="gray">
          <a:xfrm>
            <a:off x="1322071" y="3172301"/>
            <a:ext cx="355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31" name="Line 263"/>
          <p:cNvSpPr>
            <a:spLocks noChangeShapeType="1"/>
          </p:cNvSpPr>
          <p:nvPr/>
        </p:nvSpPr>
        <p:spPr bwMode="gray">
          <a:xfrm>
            <a:off x="1552258" y="4542314"/>
            <a:ext cx="3444875" cy="0"/>
          </a:xfrm>
          <a:prstGeom prst="line">
            <a:avLst/>
          </a:prstGeom>
          <a:noFill/>
          <a:ln w="25400">
            <a:solidFill>
              <a:srgbClr val="1C437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32" name="Rectangle 264">
            <a:hlinkClick r:id="rId7" action="ppaction://hlinkfile"/>
          </p:cNvPr>
          <p:cNvSpPr>
            <a:spLocks noChangeArrowheads="1"/>
          </p:cNvSpPr>
          <p:nvPr/>
        </p:nvSpPr>
        <p:spPr bwMode="gray">
          <a:xfrm rot="3419336">
            <a:off x="1266508" y="3967639"/>
            <a:ext cx="479425" cy="520700"/>
          </a:xfrm>
          <a:prstGeom prst="rect">
            <a:avLst/>
          </a:prstGeom>
          <a:gradFill rotWithShape="1">
            <a:gsLst>
              <a:gs pos="0">
                <a:srgbClr val="9BBB59"/>
              </a:gs>
              <a:gs pos="100000">
                <a:srgbClr val="9BBB5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BBB5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 Box 265"/>
          <p:cNvSpPr txBox="1">
            <a:spLocks noChangeArrowheads="1"/>
          </p:cNvSpPr>
          <p:nvPr/>
        </p:nvSpPr>
        <p:spPr bwMode="gray">
          <a:xfrm>
            <a:off x="1322071" y="4010501"/>
            <a:ext cx="355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FF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4" name="Text Box 269"/>
          <p:cNvSpPr txBox="1">
            <a:spLocks noChangeArrowheads="1"/>
          </p:cNvSpPr>
          <p:nvPr/>
        </p:nvSpPr>
        <p:spPr bwMode="gray">
          <a:xfrm>
            <a:off x="2188846" y="2991326"/>
            <a:ext cx="280828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1">
                <a:solidFill>
                  <a:schemeClr val="bg2"/>
                </a:solidFill>
                <a:latin typeface="Arial" charset="0"/>
              </a:rPr>
              <a:t>Rakitan sensor airbag tengah</a:t>
            </a:r>
          </a:p>
        </p:txBody>
      </p:sp>
      <p:sp>
        <p:nvSpPr>
          <p:cNvPr id="35" name="Text Box 270"/>
          <p:cNvSpPr txBox="1">
            <a:spLocks noChangeArrowheads="1"/>
          </p:cNvSpPr>
          <p:nvPr/>
        </p:nvSpPr>
        <p:spPr bwMode="gray">
          <a:xfrm>
            <a:off x="2188846" y="4143851"/>
            <a:ext cx="2359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1">
                <a:solidFill>
                  <a:schemeClr val="bg2"/>
                </a:solidFill>
                <a:latin typeface="Arial" charset="0"/>
              </a:rPr>
              <a:t>Airbag</a:t>
            </a:r>
          </a:p>
        </p:txBody>
      </p:sp>
      <p:pic>
        <p:nvPicPr>
          <p:cNvPr id="36" name="Picture 8" descr="light_shadow"/>
          <p:cNvPicPr>
            <a:picLocks noChangeAspect="1" noChangeArrowheads="1"/>
          </p:cNvPicPr>
          <p:nvPr/>
        </p:nvPicPr>
        <p:blipFill>
          <a:blip r:embed="rId8">
            <a:lum bright="-78000"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15821" y="6226651"/>
            <a:ext cx="16398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8">
            <a:hlinkClick r:id="rId9" action="ppaction://hlinkfile"/>
          </p:cNvPr>
          <p:cNvSpPr>
            <a:spLocks noChangeArrowheads="1"/>
          </p:cNvSpPr>
          <p:nvPr/>
        </p:nvSpPr>
        <p:spPr bwMode="gray">
          <a:xfrm>
            <a:off x="1928496" y="4520089"/>
            <a:ext cx="1957387" cy="1973262"/>
          </a:xfrm>
          <a:prstGeom prst="ellipse">
            <a:avLst/>
          </a:prstGeom>
          <a:solidFill>
            <a:schemeClr val="fol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38" name="Picture 39" descr="light_shadow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5"/>
          <a:stretch>
            <a:fillRect/>
          </a:stretch>
        </p:blipFill>
        <p:spPr bwMode="gray">
          <a:xfrm>
            <a:off x="1931671" y="4474051"/>
            <a:ext cx="14351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utoShape 47"/>
          <p:cNvSpPr>
            <a:spLocks noChangeArrowheads="1"/>
          </p:cNvSpPr>
          <p:nvPr/>
        </p:nvSpPr>
        <p:spPr bwMode="white">
          <a:xfrm rot="2883168" flipH="1" flipV="1">
            <a:off x="3269933" y="5537676"/>
            <a:ext cx="255588" cy="1049338"/>
          </a:xfrm>
          <a:prstGeom prst="moon">
            <a:avLst>
              <a:gd name="adj" fmla="val 49773"/>
            </a:avLst>
          </a:prstGeom>
          <a:solidFill>
            <a:srgbClr val="FFFFFF">
              <a:alpha val="392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0" name="AutoShape 48"/>
          <p:cNvSpPr>
            <a:spLocks noChangeArrowheads="1"/>
          </p:cNvSpPr>
          <p:nvPr/>
        </p:nvSpPr>
        <p:spPr bwMode="white">
          <a:xfrm rot="3698319" flipH="1" flipV="1">
            <a:off x="3146108" y="5640864"/>
            <a:ext cx="255587" cy="1049338"/>
          </a:xfrm>
          <a:prstGeom prst="moon">
            <a:avLst>
              <a:gd name="adj" fmla="val 49773"/>
            </a:avLst>
          </a:prstGeom>
          <a:solidFill>
            <a:srgbClr val="FFFFFF">
              <a:alpha val="392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" name="AutoShape 50"/>
          <p:cNvSpPr>
            <a:spLocks noChangeArrowheads="1"/>
          </p:cNvSpPr>
          <p:nvPr/>
        </p:nvSpPr>
        <p:spPr bwMode="white">
          <a:xfrm rot="4526350" flipH="1" flipV="1">
            <a:off x="2958783" y="5725001"/>
            <a:ext cx="255588" cy="1049338"/>
          </a:xfrm>
          <a:prstGeom prst="moon">
            <a:avLst>
              <a:gd name="adj" fmla="val 49773"/>
            </a:avLst>
          </a:prstGeom>
          <a:solidFill>
            <a:srgbClr val="FFFFFF">
              <a:alpha val="392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2" name="Rectangle 66"/>
          <p:cNvSpPr>
            <a:spLocks noChangeArrowheads="1"/>
          </p:cNvSpPr>
          <p:nvPr/>
        </p:nvSpPr>
        <p:spPr bwMode="auto">
          <a:xfrm>
            <a:off x="1917383" y="5307489"/>
            <a:ext cx="19510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  <a:cs typeface="Arial" charset="0"/>
              </a:rPr>
              <a:t>REFERENSI</a:t>
            </a:r>
          </a:p>
        </p:txBody>
      </p:sp>
    </p:spTree>
    <p:extLst>
      <p:ext uri="{BB962C8B-B14F-4D97-AF65-F5344CB8AC3E}">
        <p14:creationId xmlns:p14="http://schemas.microsoft.com/office/powerpoint/2010/main" val="19087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2539848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89000">
                  <a:schemeClr val="accent6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DESKRIPSI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SRS Airbag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0" y="2647950"/>
            <a:ext cx="62903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Airbag </a:t>
            </a:r>
            <a:r>
              <a:rPr lang="en-US" sz="1400" dirty="0" err="1"/>
              <a:t>atau</a:t>
            </a:r>
            <a:r>
              <a:rPr lang="en-US" sz="1400" dirty="0"/>
              <a:t> yang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dikenal</a:t>
            </a:r>
            <a:r>
              <a:rPr lang="en-US" sz="1400" dirty="0" smtClean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kantong</a:t>
            </a:r>
            <a:r>
              <a:rPr lang="en-US" sz="1400" dirty="0"/>
              <a:t> </a:t>
            </a:r>
            <a:r>
              <a:rPr lang="en-US" sz="1400" dirty="0" err="1" smtClean="0"/>
              <a:t>udara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 smtClean="0"/>
              <a:t>sebuah</a:t>
            </a:r>
            <a:r>
              <a:rPr lang="en-US" sz="1400" dirty="0" smtClean="0"/>
              <a:t> </a:t>
            </a:r>
            <a:r>
              <a:rPr lang="en-US" sz="1400" dirty="0" err="1" smtClean="0"/>
              <a:t>perlengkapan</a:t>
            </a:r>
            <a:r>
              <a:rPr lang="en-US" sz="1400" dirty="0" smtClean="0"/>
              <a:t> </a:t>
            </a:r>
            <a:r>
              <a:rPr lang="en-US" sz="1400" dirty="0" err="1" smtClean="0"/>
              <a:t>keamanan</a:t>
            </a:r>
            <a:r>
              <a:rPr lang="en-US" sz="1400" dirty="0" smtClean="0"/>
              <a:t> </a:t>
            </a:r>
            <a:r>
              <a:rPr lang="en-US" sz="1400" dirty="0" err="1" smtClean="0"/>
              <a:t>pasif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/>
              <a:t>melengkapi</a:t>
            </a:r>
            <a:r>
              <a:rPr lang="en-US" sz="1400" dirty="0"/>
              <a:t> </a:t>
            </a:r>
            <a:r>
              <a:rPr lang="en-US" sz="1400" dirty="0" err="1" smtClean="0"/>
              <a:t>sabuk</a:t>
            </a:r>
            <a:r>
              <a:rPr lang="en-US" sz="1400" dirty="0" smtClean="0"/>
              <a:t> </a:t>
            </a:r>
            <a:r>
              <a:rPr lang="en-US" sz="1400" dirty="0" err="1" smtClean="0"/>
              <a:t>keselamatan</a:t>
            </a:r>
            <a:r>
              <a:rPr lang="en-US" sz="1400" dirty="0" smtClean="0"/>
              <a:t> </a:t>
            </a:r>
            <a:r>
              <a:rPr lang="en-US" sz="1400" dirty="0"/>
              <a:t>(safety belt</a:t>
            </a:r>
            <a:r>
              <a:rPr lang="en-US" sz="1400" dirty="0" smtClean="0"/>
              <a:t>).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Disamping</a:t>
            </a:r>
            <a:r>
              <a:rPr lang="en-US" sz="1400" dirty="0" smtClean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 smtClean="0"/>
              <a:t>sobat</a:t>
            </a:r>
            <a:r>
              <a:rPr lang="en-US" sz="1400" dirty="0" smtClean="0"/>
              <a:t> </a:t>
            </a:r>
            <a:r>
              <a:rPr lang="en-US" sz="1400" dirty="0" err="1" smtClean="0"/>
              <a:t>perlu</a:t>
            </a:r>
            <a:r>
              <a:rPr lang="en-US" sz="1400" dirty="0" smtClean="0"/>
              <a:t> </a:t>
            </a:r>
            <a:r>
              <a:rPr lang="en-US" sz="1400" dirty="0" err="1"/>
              <a:t>tahu</a:t>
            </a:r>
            <a:r>
              <a:rPr lang="en-US" sz="1400" dirty="0"/>
              <a:t> </a:t>
            </a:r>
            <a:r>
              <a:rPr lang="en-US" sz="1400" dirty="0" err="1"/>
              <a:t>bahwa</a:t>
            </a:r>
            <a:r>
              <a:rPr lang="en-US" sz="1400" dirty="0"/>
              <a:t> </a:t>
            </a:r>
            <a:r>
              <a:rPr lang="en-US" sz="1400" dirty="0" err="1" smtClean="0"/>
              <a:t>penumpang</a:t>
            </a:r>
            <a:r>
              <a:rPr lang="en-US" sz="1400" dirty="0" smtClean="0"/>
              <a:t> </a:t>
            </a:r>
            <a:r>
              <a:rPr lang="en-US" sz="1400" dirty="0" err="1" smtClean="0"/>
              <a:t>depan</a:t>
            </a:r>
            <a:r>
              <a:rPr lang="en-US" sz="1400" dirty="0" smtClean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cidera</a:t>
            </a:r>
            <a:r>
              <a:rPr lang="en-US" sz="1400" dirty="0"/>
              <a:t> </a:t>
            </a:r>
            <a:r>
              <a:rPr lang="en-US" sz="1400" dirty="0" err="1" smtClean="0"/>
              <a:t>serius</a:t>
            </a:r>
            <a:r>
              <a:rPr lang="en-US" sz="1400" dirty="0" smtClean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mengembangnya</a:t>
            </a:r>
            <a:r>
              <a:rPr lang="en-US" sz="1400" dirty="0" smtClean="0"/>
              <a:t> airbag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memakai</a:t>
            </a:r>
            <a:r>
              <a:rPr lang="en-US" sz="1400" dirty="0" smtClean="0"/>
              <a:t> </a:t>
            </a:r>
            <a:r>
              <a:rPr lang="en-US" sz="1400" dirty="0" err="1"/>
              <a:t>sabuk</a:t>
            </a:r>
            <a:r>
              <a:rPr lang="en-US" sz="1400" dirty="0"/>
              <a:t> </a:t>
            </a:r>
            <a:r>
              <a:rPr lang="en-US" sz="1400" dirty="0" err="1" smtClean="0"/>
              <a:t>pengaman</a:t>
            </a:r>
            <a:r>
              <a:rPr lang="en-US" sz="1400" dirty="0" smtClean="0"/>
              <a:t>.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49" y="2190748"/>
            <a:ext cx="498157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0" y="4307763"/>
            <a:ext cx="2539848" cy="500041"/>
            <a:chOff x="228600" y="2547959"/>
            <a:chExt cx="2539848" cy="500041"/>
          </a:xfrm>
        </p:grpSpPr>
        <p:sp>
          <p:nvSpPr>
            <p:cNvPr id="31" name="Rounded Rectangle 30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89000">
                  <a:schemeClr val="accent6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CARA KERJA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76250" y="4804719"/>
            <a:ext cx="11375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Airbag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 smtClean="0"/>
              <a:t>pengemudi</a:t>
            </a:r>
            <a:r>
              <a:rPr lang="en-US" sz="1400" dirty="0" smtClean="0"/>
              <a:t> </a:t>
            </a:r>
            <a:r>
              <a:rPr lang="en-US" sz="1400" dirty="0" err="1" smtClean="0"/>
              <a:t>dipasang</a:t>
            </a:r>
            <a:r>
              <a:rPr lang="en-US" sz="1400" dirty="0" smtClean="0"/>
              <a:t> </a:t>
            </a:r>
            <a:r>
              <a:rPr lang="en-US" sz="1400" dirty="0"/>
              <a:t>di </a:t>
            </a:r>
            <a:r>
              <a:rPr lang="en-US" sz="1400" dirty="0" err="1"/>
              <a:t>tengah</a:t>
            </a:r>
            <a:r>
              <a:rPr lang="en-US" sz="1400" dirty="0"/>
              <a:t> </a:t>
            </a:r>
            <a:r>
              <a:rPr lang="en-US" sz="1400" dirty="0" err="1" smtClean="0"/>
              <a:t>bantalan</a:t>
            </a:r>
            <a:r>
              <a:rPr lang="en-US" sz="1400" dirty="0" smtClean="0"/>
              <a:t> </a:t>
            </a:r>
            <a:r>
              <a:rPr lang="en-US" sz="1400" dirty="0" err="1" smtClean="0"/>
              <a:t>roda</a:t>
            </a:r>
            <a:r>
              <a:rPr lang="en-US" sz="1400" dirty="0" smtClean="0"/>
              <a:t> </a:t>
            </a:r>
            <a:r>
              <a:rPr lang="en-US" sz="1400" dirty="0" err="1"/>
              <a:t>kemudi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airbag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penumpang</a:t>
            </a:r>
            <a:r>
              <a:rPr lang="en-US" sz="1400" dirty="0" smtClean="0"/>
              <a:t> </a:t>
            </a:r>
            <a:r>
              <a:rPr lang="en-US" sz="1400" dirty="0" err="1"/>
              <a:t>depan</a:t>
            </a:r>
            <a:r>
              <a:rPr lang="en-US" sz="1400" dirty="0"/>
              <a:t> </a:t>
            </a:r>
            <a:r>
              <a:rPr lang="en-US" sz="1400" dirty="0" err="1" smtClean="0"/>
              <a:t>dipasang</a:t>
            </a:r>
            <a:r>
              <a:rPr lang="en-US" sz="1400" dirty="0" smtClean="0"/>
              <a:t> </a:t>
            </a:r>
            <a:r>
              <a:rPr lang="it-IT" sz="1400" dirty="0" smtClean="0"/>
              <a:t>pada </a:t>
            </a:r>
            <a:r>
              <a:rPr lang="it-IT" sz="1400" dirty="0"/>
              <a:t>dashboard di depan </a:t>
            </a:r>
            <a:r>
              <a:rPr lang="it-IT" sz="1400" dirty="0" smtClean="0"/>
              <a:t>tempat </a:t>
            </a:r>
            <a:r>
              <a:rPr lang="en-US" sz="1400" dirty="0" err="1" smtClean="0"/>
              <a:t>duduk</a:t>
            </a:r>
            <a:r>
              <a:rPr lang="en-US" sz="1400" dirty="0" smtClean="0"/>
              <a:t> </a:t>
            </a:r>
            <a:r>
              <a:rPr lang="en-US" sz="1400" dirty="0" err="1"/>
              <a:t>penumpang</a:t>
            </a:r>
            <a:r>
              <a:rPr lang="en-US" sz="1400" dirty="0"/>
              <a:t>. </a:t>
            </a:r>
            <a:r>
              <a:rPr lang="en-US" sz="1400" dirty="0" err="1" smtClean="0"/>
              <a:t>Tahapan</a:t>
            </a:r>
            <a:r>
              <a:rPr lang="en-US" sz="1400" dirty="0" smtClean="0"/>
              <a:t> </a:t>
            </a:r>
            <a:r>
              <a:rPr lang="en-US" sz="1400" dirty="0" err="1" smtClean="0"/>
              <a:t>mengembangnya</a:t>
            </a:r>
            <a:r>
              <a:rPr lang="en-US" sz="1400" dirty="0" smtClean="0"/>
              <a:t> </a:t>
            </a:r>
            <a:r>
              <a:rPr lang="en-US" sz="1400" dirty="0"/>
              <a:t>airbag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sebagai</a:t>
            </a:r>
            <a:r>
              <a:rPr lang="en-US" sz="1400" dirty="0" smtClean="0"/>
              <a:t> </a:t>
            </a:r>
            <a:r>
              <a:rPr lang="en-US" sz="1400" dirty="0" err="1"/>
              <a:t>berikut</a:t>
            </a:r>
            <a:r>
              <a:rPr lang="en-US" sz="1400" dirty="0" smtClean="0"/>
              <a:t>:</a:t>
            </a:r>
            <a:endParaRPr lang="en-US" sz="1400" dirty="0"/>
          </a:p>
          <a:p>
            <a:r>
              <a:rPr lang="en-US" sz="1400" dirty="0"/>
              <a:t>1. </a:t>
            </a:r>
            <a:r>
              <a:rPr lang="en-US" sz="1400" dirty="0" err="1"/>
              <a:t>Apabila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 smtClean="0"/>
              <a:t>kecelakaan</a:t>
            </a:r>
            <a:r>
              <a:rPr lang="en-US" sz="1400" dirty="0" smtClean="0"/>
              <a:t> </a:t>
            </a:r>
            <a:r>
              <a:rPr lang="en-US" sz="1400" dirty="0" err="1" smtClean="0"/>
              <a:t>besarnya</a:t>
            </a:r>
            <a:r>
              <a:rPr lang="en-US" sz="1400" dirty="0" smtClean="0"/>
              <a:t> </a:t>
            </a:r>
            <a:r>
              <a:rPr lang="en-US" sz="1400" dirty="0" err="1"/>
              <a:t>energi</a:t>
            </a:r>
            <a:r>
              <a:rPr lang="en-US" sz="1400" dirty="0"/>
              <a:t> </a:t>
            </a:r>
            <a:r>
              <a:rPr lang="en-US" sz="1400" dirty="0" err="1" smtClean="0"/>
              <a:t>tabrakan</a:t>
            </a:r>
            <a:r>
              <a:rPr lang="en-US" sz="1400" dirty="0" smtClean="0"/>
              <a:t> </a:t>
            </a:r>
            <a:r>
              <a:rPr lang="en-US" sz="1400" dirty="0" err="1" smtClean="0"/>
              <a:t>diterima</a:t>
            </a:r>
            <a:r>
              <a:rPr lang="en-US" sz="1400" dirty="0" smtClean="0"/>
              <a:t> </a:t>
            </a:r>
            <a:r>
              <a:rPr lang="en-US" sz="1400" dirty="0" err="1"/>
              <a:t>oleh</a:t>
            </a:r>
            <a:r>
              <a:rPr lang="en-US" sz="1400" dirty="0"/>
              <a:t> front </a:t>
            </a:r>
            <a:r>
              <a:rPr lang="en-US" sz="1400" dirty="0" smtClean="0"/>
              <a:t>airbag sensor </a:t>
            </a:r>
            <a:r>
              <a:rPr lang="en-US" sz="1400" dirty="0" err="1"/>
              <a:t>dan</a:t>
            </a:r>
            <a:r>
              <a:rPr lang="en-US" sz="1400" dirty="0"/>
              <a:t> airbag </a:t>
            </a:r>
            <a:r>
              <a:rPr lang="en-US" sz="1400" dirty="0" smtClean="0"/>
              <a:t>sensor assembly.</a:t>
            </a:r>
            <a:endParaRPr lang="en-US" sz="1400" dirty="0"/>
          </a:p>
          <a:p>
            <a:r>
              <a:rPr lang="en-US" sz="1400" dirty="0"/>
              <a:t>2. Sensor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 smtClean="0"/>
              <a:t>mengaktifkan</a:t>
            </a:r>
            <a:r>
              <a:rPr lang="en-US" sz="1400" dirty="0" smtClean="0"/>
              <a:t> initiator </a:t>
            </a:r>
            <a:r>
              <a:rPr lang="en-US" sz="1400" dirty="0"/>
              <a:t>yang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membakar</a:t>
            </a:r>
            <a:r>
              <a:rPr lang="en-US" sz="1400" dirty="0" smtClean="0"/>
              <a:t> </a:t>
            </a:r>
            <a:r>
              <a:rPr lang="en-US" sz="1400" dirty="0"/>
              <a:t>propellant </a:t>
            </a:r>
            <a:r>
              <a:rPr lang="en-US" sz="1400" dirty="0" smtClean="0"/>
              <a:t>gain and </a:t>
            </a:r>
            <a:r>
              <a:rPr lang="en-US" sz="1400" dirty="0"/>
              <a:t>enhancer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menghasilkan</a:t>
            </a:r>
            <a:r>
              <a:rPr lang="en-US" sz="1400" dirty="0" smtClean="0"/>
              <a:t> gas.</a:t>
            </a:r>
            <a:endParaRPr lang="en-US" sz="1400" dirty="0"/>
          </a:p>
          <a:p>
            <a:r>
              <a:rPr lang="en-US" sz="1400" dirty="0"/>
              <a:t>3. Gas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 smtClean="0"/>
              <a:t>mengembangkan</a:t>
            </a:r>
            <a:r>
              <a:rPr lang="en-US" sz="1400" dirty="0" smtClean="0"/>
              <a:t> airbag </a:t>
            </a:r>
            <a:r>
              <a:rPr lang="en-US" sz="1400" dirty="0" err="1" smtClean="0"/>
              <a:t>kemudian</a:t>
            </a:r>
            <a:r>
              <a:rPr lang="en-US" sz="1400" dirty="0" smtClean="0"/>
              <a:t> </a:t>
            </a:r>
            <a:r>
              <a:rPr lang="en-US" sz="1400" dirty="0" err="1" smtClean="0"/>
              <a:t>setelah</a:t>
            </a:r>
            <a:r>
              <a:rPr lang="en-US" sz="1400" dirty="0" smtClean="0"/>
              <a:t> </a:t>
            </a:r>
            <a:r>
              <a:rPr lang="en-US" sz="1400" dirty="0" err="1"/>
              <a:t>itu</a:t>
            </a:r>
            <a:r>
              <a:rPr lang="en-US" sz="1400" dirty="0"/>
              <a:t> airbag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mengempes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4. </a:t>
            </a:r>
            <a:r>
              <a:rPr lang="en-US" sz="1400" dirty="0" err="1"/>
              <a:t>Urutan</a:t>
            </a:r>
            <a:r>
              <a:rPr lang="en-US" sz="1400" dirty="0"/>
              <a:t> </a:t>
            </a:r>
            <a:r>
              <a:rPr lang="en-US" sz="1400" dirty="0" err="1"/>
              <a:t>peristiwa</a:t>
            </a:r>
            <a:r>
              <a:rPr lang="en-US" sz="1400" dirty="0"/>
              <a:t> </a:t>
            </a:r>
            <a:r>
              <a:rPr lang="en-US" sz="1400" dirty="0" err="1" smtClean="0"/>
              <a:t>kejadian</a:t>
            </a:r>
            <a:r>
              <a:rPr lang="en-US" sz="1400" dirty="0" smtClean="0"/>
              <a:t> </a:t>
            </a:r>
            <a:r>
              <a:rPr lang="en-US" sz="1400" dirty="0" err="1" smtClean="0"/>
              <a:t>mulai</a:t>
            </a:r>
            <a:r>
              <a:rPr lang="en-US" sz="1400" dirty="0" smtClean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 smtClean="0"/>
              <a:t>deteksi</a:t>
            </a:r>
            <a:r>
              <a:rPr lang="en-US" sz="1400" dirty="0" smtClean="0"/>
              <a:t> </a:t>
            </a:r>
            <a:r>
              <a:rPr lang="en-US" sz="1400" dirty="0" err="1" smtClean="0"/>
              <a:t>tabrakan</a:t>
            </a:r>
            <a:r>
              <a:rPr lang="en-US" sz="1400" dirty="0"/>
              <a:t>, </a:t>
            </a:r>
            <a:r>
              <a:rPr lang="en-US" sz="1400" dirty="0" err="1" smtClean="0"/>
              <a:t>mengembangnya</a:t>
            </a:r>
            <a:r>
              <a:rPr lang="en-US" sz="1400" dirty="0" smtClean="0"/>
              <a:t>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mengempisnya</a:t>
            </a:r>
            <a:r>
              <a:rPr lang="en-US" sz="1400" dirty="0" smtClean="0"/>
              <a:t> </a:t>
            </a:r>
            <a:r>
              <a:rPr lang="en-US" sz="1400" dirty="0" err="1" smtClean="0"/>
              <a:t>memakan</a:t>
            </a:r>
            <a:r>
              <a:rPr lang="en-US" sz="1400" dirty="0" smtClean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smtClean="0"/>
              <a:t>0,2 S.</a:t>
            </a:r>
          </a:p>
        </p:txBody>
      </p:sp>
    </p:spTree>
    <p:extLst>
      <p:ext uri="{BB962C8B-B14F-4D97-AF65-F5344CB8AC3E}">
        <p14:creationId xmlns:p14="http://schemas.microsoft.com/office/powerpoint/2010/main" val="365359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2150994"/>
            <a:ext cx="3409406" cy="500041"/>
            <a:chOff x="228600" y="2547959"/>
            <a:chExt cx="2539848" cy="500041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2547959"/>
              <a:ext cx="2539848" cy="50004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8600" y="2549222"/>
              <a:ext cx="2539848" cy="498778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89000">
                  <a:schemeClr val="accent6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+mj-lt"/>
                  <a:cs typeface="Calibri" pitchFamily="34" charset="0"/>
                </a:rPr>
                <a:t>WAKTU MENGEMBANG</a:t>
              </a:r>
              <a:endParaRPr lang="en-US" sz="2400" b="1" dirty="0">
                <a:latin typeface="+mj-lt"/>
                <a:cs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SRS Airbag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250" y="2647950"/>
            <a:ext cx="6407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Airbag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 smtClean="0"/>
              <a:t>mengembang</a:t>
            </a:r>
            <a:r>
              <a:rPr lang="en-US" sz="1400" dirty="0" smtClean="0"/>
              <a:t> </a:t>
            </a:r>
            <a:r>
              <a:rPr lang="sv-SE" sz="1400" dirty="0" smtClean="0"/>
              <a:t>jika </a:t>
            </a:r>
            <a:r>
              <a:rPr lang="sv-SE" sz="1400" dirty="0"/>
              <a:t>tingkat benturan di </a:t>
            </a:r>
            <a:r>
              <a:rPr lang="sv-SE" sz="1400" dirty="0" smtClean="0"/>
              <a:t>atas </a:t>
            </a:r>
            <a:r>
              <a:rPr lang="en-US" sz="1400" dirty="0" err="1" smtClean="0"/>
              <a:t>ambang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/>
              <a:t>dirancang</a:t>
            </a:r>
            <a:r>
              <a:rPr lang="en-US" sz="1400" dirty="0"/>
              <a:t>, </a:t>
            </a:r>
            <a:r>
              <a:rPr lang="en-US" sz="1400" dirty="0" err="1"/>
              <a:t>yaitu</a:t>
            </a:r>
            <a:r>
              <a:rPr lang="en-US" sz="1400" dirty="0"/>
              <a:t>:</a:t>
            </a:r>
          </a:p>
          <a:p>
            <a:pPr marL="169863" indent="-169863">
              <a:buFont typeface="+mj-lt"/>
              <a:buAutoNum type="arabicPeriod"/>
            </a:pP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kecepatan</a:t>
            </a:r>
            <a:r>
              <a:rPr lang="en-US" sz="1400" dirty="0" smtClean="0"/>
              <a:t> </a:t>
            </a:r>
            <a:r>
              <a:rPr lang="en-US" sz="1400" dirty="0" err="1" smtClean="0"/>
              <a:t>kendaraan</a:t>
            </a:r>
            <a:r>
              <a:rPr lang="en-US" sz="1400" dirty="0" smtClean="0"/>
              <a:t> </a:t>
            </a:r>
            <a:r>
              <a:rPr lang="en-US" sz="1400" dirty="0" err="1" smtClean="0"/>
              <a:t>kira-kira</a:t>
            </a:r>
            <a:r>
              <a:rPr lang="en-US" sz="1400" dirty="0" smtClean="0"/>
              <a:t> </a:t>
            </a:r>
            <a:r>
              <a:rPr lang="en-US" sz="1400" dirty="0"/>
              <a:t>25 km/jam </a:t>
            </a:r>
            <a:r>
              <a:rPr lang="en-US" sz="1400" dirty="0" err="1" smtClean="0"/>
              <a:t>ketika</a:t>
            </a:r>
            <a:r>
              <a:rPr lang="en-US" sz="1400" dirty="0" smtClean="0"/>
              <a:t> </a:t>
            </a:r>
            <a:r>
              <a:rPr lang="en-US" sz="1400" dirty="0" err="1" smtClean="0"/>
              <a:t>menabrak</a:t>
            </a:r>
            <a:r>
              <a:rPr lang="en-US" sz="1400" dirty="0" smtClean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smtClean="0"/>
              <a:t>frontal </a:t>
            </a:r>
            <a:r>
              <a:rPr lang="en-US" sz="1400" dirty="0" err="1" smtClean="0"/>
              <a:t>penghalang</a:t>
            </a:r>
            <a:r>
              <a:rPr lang="en-US" sz="1400" dirty="0" smtClean="0"/>
              <a:t> </a:t>
            </a:r>
            <a:r>
              <a:rPr lang="en-US" sz="1400" dirty="0" err="1"/>
              <a:t>diam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/>
              <a:t>bergerak</a:t>
            </a:r>
            <a:r>
              <a:rPr lang="en-US" sz="1400" dirty="0"/>
              <a:t> (</a:t>
            </a:r>
            <a:r>
              <a:rPr lang="en-US" sz="1400" dirty="0" err="1" smtClean="0"/>
              <a:t>contoh</a:t>
            </a:r>
            <a:r>
              <a:rPr lang="en-US" sz="1400" dirty="0" smtClean="0"/>
              <a:t>: </a:t>
            </a:r>
            <a:r>
              <a:rPr lang="en-US" sz="1400" dirty="0" err="1" smtClean="0"/>
              <a:t>tembok</a:t>
            </a:r>
            <a:r>
              <a:rPr lang="en-US" sz="1400" dirty="0"/>
              <a:t>)</a:t>
            </a:r>
          </a:p>
          <a:p>
            <a:pPr marL="169863" indent="-169863">
              <a:buFont typeface="+mj-lt"/>
              <a:buAutoNum type="arabicPeriod"/>
            </a:pPr>
            <a:r>
              <a:rPr lang="en-US" sz="1400" dirty="0" smtClean="0"/>
              <a:t>Batas </a:t>
            </a:r>
            <a:r>
              <a:rPr lang="en-US" sz="1400" dirty="0" err="1"/>
              <a:t>kecepatan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mungkin</a:t>
            </a:r>
            <a:r>
              <a:rPr lang="en-US" sz="1400" dirty="0" smtClean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 smtClean="0"/>
              <a:t>tinggi</a:t>
            </a:r>
            <a:r>
              <a:rPr lang="en-US" sz="1400" dirty="0" smtClean="0"/>
              <a:t> </a:t>
            </a:r>
            <a:r>
              <a:rPr lang="en-US" sz="1400" dirty="0" err="1" smtClean="0"/>
              <a:t>daripada</a:t>
            </a:r>
            <a:r>
              <a:rPr lang="en-US" sz="1400" dirty="0" smtClean="0"/>
              <a:t> </a:t>
            </a:r>
            <a:r>
              <a:rPr lang="en-US" sz="1400" dirty="0" err="1" smtClean="0"/>
              <a:t>kecepatan</a:t>
            </a:r>
            <a:r>
              <a:rPr lang="en-US" sz="1400" dirty="0" smtClean="0"/>
              <a:t> </a:t>
            </a:r>
            <a:r>
              <a:rPr lang="en-US" sz="1400" dirty="0" err="1" smtClean="0"/>
              <a:t>relatif</a:t>
            </a:r>
            <a:r>
              <a:rPr lang="en-US" sz="1400" dirty="0" smtClean="0"/>
              <a:t> </a:t>
            </a:r>
            <a:r>
              <a:rPr lang="en-US" sz="1400" dirty="0"/>
              <a:t>25 km/jam </a:t>
            </a:r>
            <a:r>
              <a:rPr lang="en-US" sz="1400" dirty="0" err="1" smtClean="0"/>
              <a:t>apabila</a:t>
            </a:r>
            <a:r>
              <a:rPr lang="en-US" sz="1400" dirty="0" smtClean="0"/>
              <a:t> </a:t>
            </a:r>
            <a:r>
              <a:rPr lang="en-US" sz="1400" dirty="0" err="1" smtClean="0"/>
              <a:t>membentur</a:t>
            </a:r>
            <a:r>
              <a:rPr lang="en-US" sz="1400" dirty="0" smtClean="0"/>
              <a:t> </a:t>
            </a:r>
            <a:r>
              <a:rPr lang="en-US" sz="1400" dirty="0" err="1" smtClean="0"/>
              <a:t>suatu</a:t>
            </a:r>
            <a:r>
              <a:rPr lang="en-US" sz="1400" dirty="0" smtClean="0"/>
              <a:t> </a:t>
            </a:r>
            <a:r>
              <a:rPr lang="en-US" sz="1400" dirty="0" err="1" smtClean="0"/>
              <a:t>obyek</a:t>
            </a:r>
            <a:r>
              <a:rPr lang="en-US" sz="1400" dirty="0" smtClean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 smtClean="0"/>
              <a:t>penghalang</a:t>
            </a:r>
            <a:r>
              <a:rPr lang="en-US" sz="1400" dirty="0" smtClean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 smtClean="0"/>
              <a:t>bergerak</a:t>
            </a:r>
            <a:r>
              <a:rPr lang="en-US" sz="1400" dirty="0" smtClean="0"/>
              <a:t>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/>
              <a:t>tertabrak</a:t>
            </a:r>
            <a:r>
              <a:rPr lang="en-US" sz="1400" dirty="0"/>
              <a:t> (</a:t>
            </a:r>
            <a:r>
              <a:rPr lang="en-US" sz="1400" dirty="0" err="1" smtClean="0"/>
              <a:t>contoh</a:t>
            </a:r>
            <a:r>
              <a:rPr lang="en-US" sz="1400" dirty="0" smtClean="0"/>
              <a:t>: </a:t>
            </a:r>
            <a:r>
              <a:rPr lang="en-US" sz="1400" dirty="0" err="1" smtClean="0"/>
              <a:t>menabrak</a:t>
            </a:r>
            <a:r>
              <a:rPr lang="en-US" sz="1400" dirty="0" smtClean="0"/>
              <a:t> </a:t>
            </a:r>
            <a:r>
              <a:rPr lang="en-US" sz="1400" dirty="0" err="1"/>
              <a:t>kendaraan</a:t>
            </a:r>
            <a:r>
              <a:rPr lang="en-US" sz="1400" dirty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bergerak</a:t>
            </a:r>
            <a:r>
              <a:rPr lang="en-US" sz="1400" dirty="0" smtClean="0"/>
              <a:t>)</a:t>
            </a:r>
            <a:endParaRPr lang="en-US" sz="1400" dirty="0"/>
          </a:p>
          <a:p>
            <a:pPr marL="169863" indent="-169863">
              <a:buFont typeface="+mj-lt"/>
              <a:buAutoNum type="arabicPeriod"/>
            </a:pPr>
            <a:r>
              <a:rPr lang="en-US" sz="1400" dirty="0" err="1" smtClean="0"/>
              <a:t>Benturan</a:t>
            </a:r>
            <a:r>
              <a:rPr lang="en-US" sz="1400" dirty="0" smtClean="0"/>
              <a:t> </a:t>
            </a:r>
            <a:r>
              <a:rPr lang="en-US" sz="1400" dirty="0" err="1"/>
              <a:t>serius</a:t>
            </a:r>
            <a:r>
              <a:rPr lang="en-US" sz="1400" dirty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bagian</a:t>
            </a:r>
            <a:r>
              <a:rPr lang="en-US" sz="1400" dirty="0" smtClean="0"/>
              <a:t> </a:t>
            </a:r>
            <a:r>
              <a:rPr lang="en-US" sz="1400" dirty="0" err="1"/>
              <a:t>bawah</a:t>
            </a:r>
            <a:r>
              <a:rPr lang="en-US" sz="1400" dirty="0"/>
              <a:t> </a:t>
            </a:r>
            <a:r>
              <a:rPr lang="en-US" sz="1400" dirty="0" err="1"/>
              <a:t>kendaraan</a:t>
            </a:r>
            <a:endParaRPr lang="en-US" sz="14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0" b="96547" l="293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22" y="947774"/>
            <a:ext cx="1085617" cy="76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381862"/>
            <a:ext cx="4221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Restricted to</a:t>
            </a:r>
            <a:r>
              <a:rPr lang="en-US" sz="1200" b="1" dirty="0" smtClean="0"/>
              <a:t> TTEP </a:t>
            </a:r>
            <a:r>
              <a:rPr lang="en-US" sz="1200" dirty="0" smtClean="0"/>
              <a:t>only</a:t>
            </a:r>
          </a:p>
          <a:p>
            <a:r>
              <a:rPr lang="en-US" sz="1200" dirty="0" smtClean="0"/>
              <a:t>Copyright © PT. Toyota-Astra Motor 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26" y="2197418"/>
            <a:ext cx="4967698" cy="330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0" y="4482376"/>
            <a:ext cx="4240300" cy="187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8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501</TotalTime>
  <Words>414</Words>
  <Application>Microsoft Office PowerPoint</Application>
  <PresentationFormat>Custom</PresentationFormat>
  <Paragraphs>67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Berlin</vt:lpstr>
      <vt:lpstr>SRS Airbag</vt:lpstr>
      <vt:lpstr>SRS Airbag</vt:lpstr>
      <vt:lpstr>SRS Airbag</vt:lpstr>
      <vt:lpstr>SRS Airbag</vt:lpstr>
      <vt:lpstr>SRS Airbag</vt:lpstr>
      <vt:lpstr>SRS Airbag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Rio Munthe</dc:creator>
  <cp:lastModifiedBy>Tabita Nurlestari</cp:lastModifiedBy>
  <cp:revision>19</cp:revision>
  <dcterms:created xsi:type="dcterms:W3CDTF">2014-11-01T07:00:44Z</dcterms:created>
  <dcterms:modified xsi:type="dcterms:W3CDTF">2014-11-05T11:40:31Z</dcterms:modified>
</cp:coreProperties>
</file>