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59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9091" autoAdjust="0"/>
  </p:normalViewPr>
  <p:slideViewPr>
    <p:cSldViewPr snapToGrid="0">
      <p:cViewPr>
        <p:scale>
          <a:sx n="68" d="100"/>
          <a:sy n="68" d="100"/>
        </p:scale>
        <p:origin x="1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F4B59-192E-4B98-B1DC-393678C753F2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9D0D0-C370-4A06-A74C-BB625BD26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A889-F109-41CD-A7C3-1E5B3F1EEA47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E16-96CB-4125-96B8-8AE54FE470AA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369-BE7A-40A8-B66D-CC18D18E6BC9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622-34C4-4894-B737-E533C827AF90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966E-CD5E-4F26-B117-7F30C78A36FA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70A9-B1A7-4EBD-961A-A78388F0AEF6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309B-4E50-4608-9D97-F5287885E35D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4F7-D232-4D3C-A26D-742C194ED09E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A59C92-A30F-4C8D-AAC5-DBFF7267B6D8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BD2B-D71B-4FAF-8EBE-85DA6D966D31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A733-E313-4B9D-A878-0944387CEA4A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672E-9C2C-4211-B25C-CCD7002A3B76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16DC-7CBE-4FFC-9AF6-2299545EBAD4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6815-B085-4CB4-A0A1-387E2FBFAA2B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3EC5-CEA6-4444-B01F-08447FFE71DE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CC22-47EE-4726-84E0-36D967E85EF0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050-36E9-4869-AA5D-3519C78C8B0E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6849-8EFA-4D3C-876D-8D817773252A}" type="datetime1">
              <a:rPr lang="en-US" smtClean="0"/>
              <a:t>11/3/2014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../SBNP/Diesel/WSS%20SB%20Trolley%2040.000%20km.xls" TargetMode="External"/><Relationship Id="rId18" Type="http://schemas.openxmlformats.org/officeDocument/2006/relationships/hyperlink" Target="../SBNP/Bensin/WSS%20SB%20Trolley%20%2010.000%20km.xls" TargetMode="External"/><Relationship Id="rId3" Type="http://schemas.microsoft.com/office/2007/relationships/hdphoto" Target="../media/hdphoto1.wdp"/><Relationship Id="rId21" Type="http://schemas.openxmlformats.org/officeDocument/2006/relationships/hyperlink" Target="../SBNP/Dyna/WSS%20SB%20Trolley%20%2010.000%20km.xls" TargetMode="External"/><Relationship Id="rId7" Type="http://schemas.openxmlformats.org/officeDocument/2006/relationships/image" Target="../media/image24.png"/><Relationship Id="rId12" Type="http://schemas.openxmlformats.org/officeDocument/2006/relationships/hyperlink" Target="../SBNP/Dyna/WSS%20SB%20Trolley%2020.000%20km.xls" TargetMode="External"/><Relationship Id="rId17" Type="http://schemas.openxmlformats.org/officeDocument/2006/relationships/hyperlink" Target="../SBNP/Hybrid/WSS%20SB%20Trolley%2020.000%20km.xls" TargetMode="External"/><Relationship Id="rId2" Type="http://schemas.openxmlformats.org/officeDocument/2006/relationships/image" Target="../media/image5.png"/><Relationship Id="rId16" Type="http://schemas.openxmlformats.org/officeDocument/2006/relationships/hyperlink" Target="../SBNP/Diesel/WSS%20SB%20Trolley%2020.000%20km.xls" TargetMode="External"/><Relationship Id="rId20" Type="http://schemas.openxmlformats.org/officeDocument/2006/relationships/hyperlink" Target="../SBNP/Hybrid/WSS%20SB%20Trolley%20%2010.000%20km.x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SBNP/Bensin/WSS%20SB%20Trolley%2040.000%20km.xls" TargetMode="External"/><Relationship Id="rId11" Type="http://schemas.openxmlformats.org/officeDocument/2006/relationships/hyperlink" Target="../SBNP/Bensin/WSS%20SB%20Trolley%2020.000%20km.xls" TargetMode="External"/><Relationship Id="rId5" Type="http://schemas.microsoft.com/office/2007/relationships/hdphoto" Target="../media/hdphoto2.wdp"/><Relationship Id="rId15" Type="http://schemas.openxmlformats.org/officeDocument/2006/relationships/hyperlink" Target="../SBNP/Hybrid/WSS%20SB%20Trolley%2040.000%20km.xls" TargetMode="External"/><Relationship Id="rId10" Type="http://schemas.openxmlformats.org/officeDocument/2006/relationships/hyperlink" Target="../SBNP/Dyna/WSS%20SB%20Trolley%2040.000%20km.xls" TargetMode="External"/><Relationship Id="rId19" Type="http://schemas.openxmlformats.org/officeDocument/2006/relationships/hyperlink" Target="../SBNP/Diesel/WSS%20SB%20Trolley%20%2010.000%20km.xls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6.emf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TTEP Curriculum Workshop</a:t>
            </a:r>
          </a:p>
          <a:p>
            <a:r>
              <a:rPr lang="en-US" dirty="0" smtClean="0"/>
              <a:t>2014</a:t>
            </a:r>
          </a:p>
          <a:p>
            <a:r>
              <a:rPr lang="en-US" dirty="0" err="1" smtClean="0"/>
              <a:t>Kemendikbud</a:t>
            </a:r>
            <a:r>
              <a:rPr lang="en-US" dirty="0" smtClean="0"/>
              <a:t> - Toyota Training Center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673" y="27710"/>
            <a:ext cx="1085617" cy="9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6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 rot="10800000">
            <a:off x="11294716" y="599665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72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Servis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4"/>
            <a:ext cx="3677478" cy="500041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Prosedur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Pemeriksaan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647950"/>
            <a:ext cx="5571258" cy="17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/>
              <a:t>Posisi</a:t>
            </a:r>
            <a:r>
              <a:rPr lang="en-US" altLang="en-US" b="1" dirty="0"/>
              <a:t> Lift 1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/>
              <a:t>Mulai</a:t>
            </a:r>
            <a:r>
              <a:rPr lang="en-US" altLang="en-US" b="1" dirty="0"/>
              <a:t> </a:t>
            </a:r>
            <a:r>
              <a:rPr lang="en-US" altLang="en-US" b="1" dirty="0" err="1"/>
              <a:t>dengan</a:t>
            </a:r>
            <a:r>
              <a:rPr lang="en-US" altLang="en-US" b="1" dirty="0"/>
              <a:t> </a:t>
            </a:r>
            <a:r>
              <a:rPr lang="en-US" altLang="en-US" b="1" dirty="0" err="1"/>
              <a:t>pemeriksaan</a:t>
            </a:r>
            <a:r>
              <a:rPr lang="en-US" altLang="en-US" b="1" dirty="0"/>
              <a:t> </a:t>
            </a:r>
            <a:r>
              <a:rPr lang="en-US" altLang="en-US" b="1" dirty="0" err="1"/>
              <a:t>tempat</a:t>
            </a:r>
            <a:r>
              <a:rPr lang="en-US" altLang="en-US" b="1" dirty="0"/>
              <a:t> </a:t>
            </a:r>
            <a:r>
              <a:rPr lang="en-US" altLang="en-US" b="1" dirty="0" err="1"/>
              <a:t>duduk</a:t>
            </a:r>
            <a:r>
              <a:rPr lang="en-US" altLang="en-US" b="1" dirty="0"/>
              <a:t> </a:t>
            </a:r>
            <a:r>
              <a:rPr lang="en-US" altLang="en-US" b="1" dirty="0" err="1"/>
              <a:t>pengemudi</a:t>
            </a:r>
            <a:r>
              <a:rPr lang="en-US" altLang="en-US" b="1" dirty="0"/>
              <a:t> </a:t>
            </a:r>
            <a:r>
              <a:rPr lang="fi-FI" altLang="en-US" b="1" dirty="0"/>
              <a:t>dan lanjutkan mengitari kendaraan sekali sambil memeriksa </a:t>
            </a:r>
            <a:r>
              <a:rPr lang="en-US" altLang="en-US" b="1" dirty="0"/>
              <a:t>interior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eksterior</a:t>
            </a:r>
            <a:r>
              <a:rPr lang="en-US" altLang="en-US" b="1" dirty="0"/>
              <a:t>.</a:t>
            </a:r>
            <a:endParaRPr lang="en-US" altLang="en-US" b="1" dirty="0">
              <a:latin typeface="Times New Roman" pitchFamily="18" charset="0"/>
            </a:endParaRPr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7652887" y="2176209"/>
            <a:ext cx="4198937" cy="2209800"/>
            <a:chOff x="0" y="9525"/>
            <a:chExt cx="168" cy="100"/>
          </a:xfrm>
        </p:grpSpPr>
        <p:pic>
          <p:nvPicPr>
            <p:cNvPr id="26" name="Picture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" t="870"/>
            <a:stretch>
              <a:fillRect/>
            </a:stretch>
          </p:blipFill>
          <p:spPr bwMode="auto">
            <a:xfrm>
              <a:off x="0" y="9525"/>
              <a:ext cx="168" cy="100"/>
            </a:xfrm>
            <a:prstGeom prst="rect">
              <a:avLst/>
            </a:prstGeom>
            <a:noFill/>
            <a:ln w="15875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7" y="9527"/>
              <a:ext cx="21" cy="25"/>
            </a:xfrm>
            <a:prstGeom prst="rect">
              <a:avLst/>
            </a:prstGeom>
            <a:solidFill>
              <a:srgbClr val="FFFF99"/>
            </a:solidFill>
            <a:ln w="15875">
              <a:solidFill>
                <a:srgbClr val="000080"/>
              </a:solidFill>
              <a:miter lim="800000"/>
              <a:headEnd/>
              <a:tailEnd/>
            </a:ln>
          </p:spPr>
          <p:txBody>
            <a:bodyPr lIns="36576" tIns="2286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latin typeface="ＭＳ Ｐゴシック" pitchFamily="34" charset="-128"/>
                  <a:ea typeface="ＭＳ Ｐゴシック" pitchFamily="34" charset="-128"/>
                </a:rPr>
                <a:t>1</a:t>
              </a:r>
            </a:p>
          </p:txBody>
        </p:sp>
      </p:grpSp>
      <p:pic>
        <p:nvPicPr>
          <p:cNvPr id="28" name="Picture 8" descr="spwa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6"/>
          <a:stretch>
            <a:fillRect/>
          </a:stretch>
        </p:blipFill>
        <p:spPr bwMode="auto">
          <a:xfrm>
            <a:off x="7662412" y="4468353"/>
            <a:ext cx="4173537" cy="2209800"/>
          </a:xfrm>
          <a:prstGeom prst="rect">
            <a:avLst/>
          </a:prstGeom>
          <a:noFill/>
          <a:ln w="158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5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Servis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4"/>
            <a:ext cx="3677478" cy="500041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Prosedur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Pemeriksaan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647950"/>
            <a:ext cx="5571258" cy="12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/>
              <a:t>Posisi</a:t>
            </a:r>
            <a:r>
              <a:rPr lang="en-US" altLang="en-US" b="1" dirty="0"/>
              <a:t> Lift 2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/>
              <a:t>Pemeriksaan</a:t>
            </a:r>
            <a:r>
              <a:rPr lang="en-US" altLang="en-US" b="1" dirty="0"/>
              <a:t> bearing </a:t>
            </a:r>
            <a:r>
              <a:rPr lang="en-US" altLang="en-US" b="1" dirty="0" err="1"/>
              <a:t>roda</a:t>
            </a:r>
            <a:r>
              <a:rPr lang="en-US" altLang="en-US" b="1" dirty="0"/>
              <a:t> &amp; ball Joint, rem, </a:t>
            </a:r>
            <a:r>
              <a:rPr lang="en-US" altLang="en-US" b="1" dirty="0" err="1"/>
              <a:t>rotasi</a:t>
            </a:r>
            <a:r>
              <a:rPr lang="en-US" altLang="en-US" b="1" dirty="0"/>
              <a:t> </a:t>
            </a:r>
            <a:r>
              <a:rPr lang="en-US" altLang="en-US" b="1" dirty="0" err="1"/>
              <a:t>dan</a:t>
            </a:r>
            <a:r>
              <a:rPr lang="en-US" altLang="en-US" b="1" dirty="0"/>
              <a:t> balance </a:t>
            </a:r>
            <a:r>
              <a:rPr lang="en-US" altLang="en-US" b="1" dirty="0" err="1" smtClean="0"/>
              <a:t>roda</a:t>
            </a:r>
            <a:endParaRPr lang="en-US" altLang="en-US" b="1" dirty="0">
              <a:latin typeface="Times New Roman" pitchFamily="18" charset="0"/>
            </a:endParaRPr>
          </a:p>
        </p:txBody>
      </p:sp>
      <p:pic>
        <p:nvPicPr>
          <p:cNvPr id="14" name="Picture 22" descr="p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4"/>
          <a:stretch>
            <a:fillRect/>
          </a:stretch>
        </p:blipFill>
        <p:spPr bwMode="auto">
          <a:xfrm>
            <a:off x="7474226" y="4247234"/>
            <a:ext cx="3461611" cy="2134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27" y="2167259"/>
            <a:ext cx="2662753" cy="1629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196" y="2167259"/>
            <a:ext cx="2662753" cy="1629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4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Servis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4"/>
            <a:ext cx="3677478" cy="500041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Prosedur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Pemeriksaan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647950"/>
            <a:ext cx="5571258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+mj-lt"/>
              </a:rPr>
              <a:t>Posisi</a:t>
            </a:r>
            <a:r>
              <a:rPr lang="en-US" altLang="en-US" b="1" dirty="0">
                <a:latin typeface="+mj-lt"/>
              </a:rPr>
              <a:t> Lift 3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+mj-lt"/>
              </a:rPr>
              <a:t>Periksa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bagian</a:t>
            </a:r>
            <a:r>
              <a:rPr lang="en-US" altLang="en-US" b="1" dirty="0">
                <a:latin typeface="+mj-lt"/>
              </a:rPr>
              <a:t> under body </a:t>
            </a:r>
            <a:r>
              <a:rPr lang="en-US" altLang="en-US" b="1" dirty="0" err="1">
                <a:latin typeface="+mj-lt"/>
              </a:rPr>
              <a:t>dan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penggantian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fluida</a:t>
            </a:r>
            <a:endParaRPr lang="en-US" altLang="en-US" b="1" dirty="0">
              <a:latin typeface="+mj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434" y="2176209"/>
            <a:ext cx="3577516" cy="2273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434" y="4468353"/>
            <a:ext cx="3577515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9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86" y="2176209"/>
            <a:ext cx="3890963" cy="2566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Servis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4"/>
            <a:ext cx="3677478" cy="500041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Prosedur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Pemeriksaan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647950"/>
            <a:ext cx="5571258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+mj-lt"/>
              </a:rPr>
              <a:t>Posisi</a:t>
            </a:r>
            <a:r>
              <a:rPr lang="en-US" altLang="en-US" b="1" dirty="0">
                <a:latin typeface="+mj-lt"/>
              </a:rPr>
              <a:t> Lift 4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+mj-lt"/>
              </a:rPr>
              <a:t>Kencangkan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baut</a:t>
            </a:r>
            <a:r>
              <a:rPr lang="en-US" altLang="en-US" b="1" dirty="0">
                <a:latin typeface="+mj-lt"/>
              </a:rPr>
              <a:t> - </a:t>
            </a:r>
            <a:r>
              <a:rPr lang="en-US" altLang="en-US" b="1" dirty="0" err="1">
                <a:latin typeface="+mj-lt"/>
              </a:rPr>
              <a:t>baut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roda</a:t>
            </a:r>
            <a:r>
              <a:rPr lang="en-US" altLang="en-US" b="1" dirty="0">
                <a:latin typeface="+mj-lt"/>
              </a:rPr>
              <a:t>, </a:t>
            </a:r>
            <a:r>
              <a:rPr lang="en-US" altLang="en-US" b="1" dirty="0" err="1">
                <a:latin typeface="+mj-lt"/>
              </a:rPr>
              <a:t>pemeriksaan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ruang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mesin</a:t>
            </a:r>
            <a:r>
              <a:rPr lang="en-US" altLang="en-US" b="1" dirty="0">
                <a:latin typeface="+mj-lt"/>
              </a:rPr>
              <a:t>, </a:t>
            </a:r>
            <a:r>
              <a:rPr lang="en-US" altLang="en-US" b="1" dirty="0" err="1">
                <a:latin typeface="+mj-lt"/>
              </a:rPr>
              <a:t>penggantian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fluida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dan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periksa</a:t>
            </a:r>
            <a:r>
              <a:rPr lang="en-US" altLang="en-US" b="1" dirty="0">
                <a:latin typeface="+mj-lt"/>
              </a:rPr>
              <a:t> CO/HC</a:t>
            </a:r>
            <a:endParaRPr lang="en-US" altLang="en-US" b="1" dirty="0">
              <a:latin typeface="+mj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9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Servis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16" y="991240"/>
            <a:ext cx="850251" cy="60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570" y="5449117"/>
            <a:ext cx="1524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eeform 3"/>
          <p:cNvSpPr>
            <a:spLocks/>
          </p:cNvSpPr>
          <p:nvPr/>
        </p:nvSpPr>
        <p:spPr bwMode="gray">
          <a:xfrm>
            <a:off x="2289720" y="3480617"/>
            <a:ext cx="7745413" cy="3043238"/>
          </a:xfrm>
          <a:custGeom>
            <a:avLst/>
            <a:gdLst>
              <a:gd name="T0" fmla="*/ 4878 w 4893"/>
              <a:gd name="T1" fmla="*/ 0 h 1917"/>
              <a:gd name="T2" fmla="*/ 4893 w 4893"/>
              <a:gd name="T3" fmla="*/ 440 h 1917"/>
              <a:gd name="T4" fmla="*/ 2467 w 4893"/>
              <a:gd name="T5" fmla="*/ 1917 h 1917"/>
              <a:gd name="T6" fmla="*/ 21 w 4893"/>
              <a:gd name="T7" fmla="*/ 500 h 1917"/>
              <a:gd name="T8" fmla="*/ 0 w 4893"/>
              <a:gd name="T9" fmla="*/ 2 h 1917"/>
              <a:gd name="T10" fmla="*/ 2461 w 4893"/>
              <a:gd name="T11" fmla="*/ 667 h 1917"/>
              <a:gd name="T12" fmla="*/ 4878 w 4893"/>
              <a:gd name="T13" fmla="*/ 0 h 1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93" h="1917">
                <a:moveTo>
                  <a:pt x="4878" y="0"/>
                </a:moveTo>
                <a:cubicBezTo>
                  <a:pt x="4878" y="0"/>
                  <a:pt x="4891" y="226"/>
                  <a:pt x="4893" y="440"/>
                </a:cubicBezTo>
                <a:cubicBezTo>
                  <a:pt x="3867" y="440"/>
                  <a:pt x="3815" y="1811"/>
                  <a:pt x="2467" y="1917"/>
                </a:cubicBezTo>
                <a:cubicBezTo>
                  <a:pt x="1073" y="1877"/>
                  <a:pt x="1309" y="493"/>
                  <a:pt x="21" y="500"/>
                </a:cubicBezTo>
                <a:lnTo>
                  <a:pt x="0" y="2"/>
                </a:lnTo>
                <a:cubicBezTo>
                  <a:pt x="620" y="518"/>
                  <a:pt x="1873" y="671"/>
                  <a:pt x="2461" y="667"/>
                </a:cubicBezTo>
                <a:cubicBezTo>
                  <a:pt x="2461" y="667"/>
                  <a:pt x="4076" y="668"/>
                  <a:pt x="4878" y="0"/>
                </a:cubicBezTo>
                <a:close/>
              </a:path>
            </a:pathLst>
          </a:cu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gray">
          <a:xfrm flipH="1">
            <a:off x="3813720" y="5466580"/>
            <a:ext cx="874713" cy="712787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gray">
          <a:xfrm flipH="1">
            <a:off x="2264320" y="5122092"/>
            <a:ext cx="1143000" cy="331788"/>
          </a:xfrm>
          <a:prstGeom prst="line">
            <a:avLst/>
          </a:prstGeom>
          <a:noFill/>
          <a:ln w="9525">
            <a:solidFill>
              <a:srgbClr val="F8F8F8">
                <a:alpha val="1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gray">
          <a:xfrm>
            <a:off x="4174083" y="4718867"/>
            <a:ext cx="40528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latin typeface="+mn-lt"/>
              </a:rPr>
              <a:t>Item </a:t>
            </a:r>
            <a:r>
              <a:rPr lang="en-US" b="1" kern="0" dirty="0" err="1">
                <a:solidFill>
                  <a:srgbClr val="FF0000"/>
                </a:solidFill>
                <a:latin typeface="+mn-lt"/>
              </a:rPr>
              <a:t>Pemeriksaan</a:t>
            </a:r>
            <a:r>
              <a:rPr lang="en-US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n-lt"/>
              </a:rPr>
              <a:t>Servis</a:t>
            </a:r>
            <a:r>
              <a:rPr lang="en-US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n-lt"/>
              </a:rPr>
              <a:t>Berkala</a:t>
            </a:r>
            <a:r>
              <a:rPr lang="en-US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+mn-lt"/>
              </a:rPr>
              <a:t>Kelipatan</a:t>
            </a:r>
            <a:r>
              <a:rPr lang="en-US" b="1" kern="0" dirty="0">
                <a:solidFill>
                  <a:srgbClr val="FF0000"/>
                </a:solidFill>
                <a:latin typeface="+mn-lt"/>
              </a:rPr>
              <a:t> 10K, 20K &amp; 40K </a:t>
            </a:r>
          </a:p>
        </p:txBody>
      </p:sp>
      <p:sp>
        <p:nvSpPr>
          <p:cNvPr id="28" name="Freeform 12"/>
          <p:cNvSpPr>
            <a:spLocks/>
          </p:cNvSpPr>
          <p:nvPr/>
        </p:nvSpPr>
        <p:spPr bwMode="gray">
          <a:xfrm>
            <a:off x="2283370" y="3482205"/>
            <a:ext cx="7720013" cy="1036637"/>
          </a:xfrm>
          <a:custGeom>
            <a:avLst/>
            <a:gdLst>
              <a:gd name="T0" fmla="*/ 0 w 4863"/>
              <a:gd name="T1" fmla="*/ 0 h 653"/>
              <a:gd name="T2" fmla="*/ 2443 w 4863"/>
              <a:gd name="T3" fmla="*/ 649 h 653"/>
              <a:gd name="T4" fmla="*/ 4863 w 4863"/>
              <a:gd name="T5" fmla="*/ 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63" h="653">
                <a:moveTo>
                  <a:pt x="0" y="0"/>
                </a:moveTo>
                <a:cubicBezTo>
                  <a:pt x="522" y="422"/>
                  <a:pt x="1577" y="653"/>
                  <a:pt x="2443" y="649"/>
                </a:cubicBezTo>
                <a:cubicBezTo>
                  <a:pt x="3387" y="645"/>
                  <a:pt x="4214" y="439"/>
                  <a:pt x="4863" y="9"/>
                </a:cubicBezTo>
              </a:path>
            </a:pathLst>
          </a:custGeom>
          <a:noFill/>
          <a:ln w="28575" cmpd="sng">
            <a:solidFill>
              <a:srgbClr val="FFFFFF">
                <a:alpha val="8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2369095" y="2109017"/>
            <a:ext cx="1663700" cy="1760538"/>
            <a:chOff x="699" y="1238"/>
            <a:chExt cx="898" cy="950"/>
          </a:xfrm>
        </p:grpSpPr>
        <p:grpSp>
          <p:nvGrpSpPr>
            <p:cNvPr id="31" name="Group 14"/>
            <p:cNvGrpSpPr>
              <a:grpSpLocks/>
            </p:cNvGrpSpPr>
            <p:nvPr/>
          </p:nvGrpSpPr>
          <p:grpSpPr bwMode="auto">
            <a:xfrm>
              <a:off x="699" y="1238"/>
              <a:ext cx="898" cy="950"/>
              <a:chOff x="192" y="1917"/>
              <a:chExt cx="1042" cy="1102"/>
            </a:xfrm>
          </p:grpSpPr>
          <p:pic>
            <p:nvPicPr>
              <p:cNvPr id="33" name="Picture 15" descr="light_shadow">
                <a:hlinkClick r:id="rId6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6" descr="circuler_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17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4AADB2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4AADB2">
                      <a:alpha val="55000"/>
                    </a:srgbClr>
                  </a:gs>
                  <a:gs pos="100000">
                    <a:srgbClr val="4AADB2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32" name="Picture 18" descr="Picture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89" y="1247"/>
              <a:ext cx="70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19"/>
          <p:cNvGrpSpPr>
            <a:grpSpLocks/>
          </p:cNvGrpSpPr>
          <p:nvPr/>
        </p:nvGrpSpPr>
        <p:grpSpPr bwMode="auto">
          <a:xfrm>
            <a:off x="8288883" y="2107430"/>
            <a:ext cx="1657350" cy="1754187"/>
            <a:chOff x="192" y="1917"/>
            <a:chExt cx="1042" cy="1102"/>
          </a:xfrm>
        </p:grpSpPr>
        <p:grpSp>
          <p:nvGrpSpPr>
            <p:cNvPr id="37" name="Group 20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39" name="Picture 21" descr="light_shadow">
                <a:hlinkClick r:id="rId10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22" descr="circuler_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E29734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E29734">
                      <a:alpha val="55000"/>
                    </a:srgbClr>
                  </a:gs>
                  <a:gs pos="100000">
                    <a:srgbClr val="E29734">
                      <a:gamma/>
                      <a:shade val="4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38" name="Picture 24" descr="Picture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25">
            <a:hlinkClick r:id="rId11" action="ppaction://hlinkfile"/>
          </p:cNvPr>
          <p:cNvSpPr>
            <a:spLocks noChangeArrowheads="1"/>
          </p:cNvSpPr>
          <p:nvPr/>
        </p:nvSpPr>
        <p:spPr bwMode="gray">
          <a:xfrm>
            <a:off x="2370683" y="2605905"/>
            <a:ext cx="16621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lang="en-US" sz="1800" b="1" kern="0" dirty="0" err="1">
                <a:solidFill>
                  <a:srgbClr val="080808"/>
                </a:solidFill>
                <a:latin typeface="+mn-lt"/>
              </a:rPr>
              <a:t>Kendaraan</a:t>
            </a:r>
            <a:r>
              <a:rPr lang="en-US" sz="1800" b="1" kern="0" dirty="0">
                <a:solidFill>
                  <a:srgbClr val="080808"/>
                </a:solidFill>
                <a:latin typeface="+mn-lt"/>
              </a:rPr>
              <a:t> </a:t>
            </a:r>
            <a:r>
              <a:rPr lang="en-US" sz="1800" b="1" kern="0" dirty="0" err="1">
                <a:solidFill>
                  <a:srgbClr val="080808"/>
                </a:solidFill>
                <a:latin typeface="+mn-lt"/>
              </a:rPr>
              <a:t>Bensin</a:t>
            </a:r>
            <a:endParaRPr lang="en-US" sz="1800" b="1" kern="0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43" name="Rectangle 26">
            <a:hlinkClick r:id="rId12" action="ppaction://hlinkfile"/>
          </p:cNvPr>
          <p:cNvSpPr>
            <a:spLocks noChangeArrowheads="1"/>
          </p:cNvSpPr>
          <p:nvPr/>
        </p:nvSpPr>
        <p:spPr bwMode="gray">
          <a:xfrm>
            <a:off x="8273008" y="2718617"/>
            <a:ext cx="17621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lang="en-US" sz="1800" b="1" kern="0" dirty="0" err="1">
                <a:solidFill>
                  <a:srgbClr val="080808"/>
                </a:solidFill>
                <a:latin typeface="+mn-lt"/>
              </a:rPr>
              <a:t>Dyna</a:t>
            </a:r>
            <a:endParaRPr lang="en-US" sz="1800" b="1" kern="0" dirty="0">
              <a:solidFill>
                <a:srgbClr val="080808"/>
              </a:solidFill>
              <a:latin typeface="+mn-lt"/>
            </a:endParaRPr>
          </a:p>
        </p:txBody>
      </p:sp>
      <p:grpSp>
        <p:nvGrpSpPr>
          <p:cNvPr id="44" name="Group 27"/>
          <p:cNvGrpSpPr>
            <a:grpSpLocks/>
          </p:cNvGrpSpPr>
          <p:nvPr/>
        </p:nvGrpSpPr>
        <p:grpSpPr bwMode="auto">
          <a:xfrm>
            <a:off x="4232820" y="2455092"/>
            <a:ext cx="1762125" cy="1863725"/>
            <a:chOff x="192" y="1917"/>
            <a:chExt cx="1042" cy="1102"/>
          </a:xfrm>
        </p:grpSpPr>
        <p:grpSp>
          <p:nvGrpSpPr>
            <p:cNvPr id="45" name="Group 28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47" name="Picture 29" descr="light_shadow">
                <a:hlinkClick r:id="rId13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30" descr="circuler_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Oval 31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E0AD2E">
                      <a:gamma/>
                      <a:shade val="36078"/>
                      <a:invGamma/>
                      <a:alpha val="89999"/>
                    </a:srgbClr>
                  </a:gs>
                  <a:gs pos="50000">
                    <a:srgbClr val="E0AD2E">
                      <a:alpha val="55000"/>
                    </a:srgbClr>
                  </a:gs>
                  <a:gs pos="100000">
                    <a:srgbClr val="E0AD2E">
                      <a:gamma/>
                      <a:shade val="36078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46" name="Picture 32" descr="Picture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33"/>
          <p:cNvGrpSpPr>
            <a:grpSpLocks/>
          </p:cNvGrpSpPr>
          <p:nvPr/>
        </p:nvGrpSpPr>
        <p:grpSpPr bwMode="auto">
          <a:xfrm>
            <a:off x="6312445" y="2455092"/>
            <a:ext cx="1762125" cy="1863725"/>
            <a:chOff x="192" y="1917"/>
            <a:chExt cx="1042" cy="1102"/>
          </a:xfrm>
        </p:grpSpPr>
        <p:grpSp>
          <p:nvGrpSpPr>
            <p:cNvPr id="51" name="Group 34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53" name="Picture 35" descr="light_shadow">
                <a:hlinkClick r:id="rId15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36" descr="circuler_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Oval 37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72CC4E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72CC4E">
                      <a:alpha val="55000"/>
                    </a:srgbClr>
                  </a:gs>
                  <a:gs pos="100000">
                    <a:srgbClr val="72CC4E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</p:grpSp>
        <p:pic>
          <p:nvPicPr>
            <p:cNvPr id="52" name="Picture 38" descr="Picture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Rectangle 39">
            <a:hlinkClick r:id="rId16" action="ppaction://hlinkfile"/>
          </p:cNvPr>
          <p:cNvSpPr>
            <a:spLocks noChangeArrowheads="1"/>
          </p:cNvSpPr>
          <p:nvPr/>
        </p:nvSpPr>
        <p:spPr bwMode="gray">
          <a:xfrm>
            <a:off x="4264570" y="2982142"/>
            <a:ext cx="1752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lang="en-US" sz="1800" b="1" kern="0" dirty="0" err="1">
                <a:solidFill>
                  <a:srgbClr val="080808"/>
                </a:solidFill>
                <a:latin typeface="+mn-lt"/>
              </a:rPr>
              <a:t>Kendaraan</a:t>
            </a:r>
            <a:r>
              <a:rPr lang="en-US" sz="1800" b="1" kern="0" dirty="0">
                <a:solidFill>
                  <a:srgbClr val="080808"/>
                </a:solidFill>
                <a:latin typeface="+mn-lt"/>
              </a:rPr>
              <a:t> Diesel</a:t>
            </a:r>
          </a:p>
        </p:txBody>
      </p:sp>
      <p:sp>
        <p:nvSpPr>
          <p:cNvPr id="57" name="Rectangle 40">
            <a:hlinkClick r:id="rId17" action="ppaction://hlinkfile"/>
          </p:cNvPr>
          <p:cNvSpPr>
            <a:spLocks noChangeArrowheads="1"/>
          </p:cNvSpPr>
          <p:nvPr/>
        </p:nvSpPr>
        <p:spPr bwMode="gray">
          <a:xfrm>
            <a:off x="6447383" y="3023417"/>
            <a:ext cx="14827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lang="en-US" sz="1800" b="1" kern="0" dirty="0" err="1">
                <a:solidFill>
                  <a:srgbClr val="080808"/>
                </a:solidFill>
                <a:latin typeface="+mn-lt"/>
              </a:rPr>
              <a:t>Kendaraan</a:t>
            </a:r>
            <a:r>
              <a:rPr lang="en-US" sz="1800" b="1" kern="0" dirty="0">
                <a:solidFill>
                  <a:srgbClr val="080808"/>
                </a:solidFill>
                <a:latin typeface="+mn-lt"/>
              </a:rPr>
              <a:t> Hybrid</a:t>
            </a:r>
          </a:p>
        </p:txBody>
      </p:sp>
      <p:sp>
        <p:nvSpPr>
          <p:cNvPr id="58" name="Rectangle 25">
            <a:hlinkClick r:id="rId18" action="ppaction://hlinkfile"/>
          </p:cNvPr>
          <p:cNvSpPr>
            <a:spLocks noChangeArrowheads="1"/>
          </p:cNvSpPr>
          <p:nvPr/>
        </p:nvSpPr>
        <p:spPr bwMode="gray">
          <a:xfrm>
            <a:off x="2283370" y="2109017"/>
            <a:ext cx="18367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Algerian" pitchFamily="82" charset="0"/>
              </a:rPr>
              <a:t>1</a:t>
            </a:r>
          </a:p>
        </p:txBody>
      </p:sp>
      <p:sp>
        <p:nvSpPr>
          <p:cNvPr id="59" name="Rectangle 25">
            <a:hlinkClick r:id="rId19" action="ppaction://hlinkfile"/>
          </p:cNvPr>
          <p:cNvSpPr>
            <a:spLocks noChangeArrowheads="1"/>
          </p:cNvSpPr>
          <p:nvPr/>
        </p:nvSpPr>
        <p:spPr bwMode="gray">
          <a:xfrm>
            <a:off x="4186783" y="2413817"/>
            <a:ext cx="18367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Algerian" pitchFamily="82" charset="0"/>
              </a:rPr>
              <a:t>2</a:t>
            </a:r>
          </a:p>
        </p:txBody>
      </p:sp>
      <p:sp>
        <p:nvSpPr>
          <p:cNvPr id="60" name="Rectangle 25">
            <a:hlinkClick r:id="rId20" action="ppaction://hlinkfile"/>
          </p:cNvPr>
          <p:cNvSpPr>
            <a:spLocks noChangeArrowheads="1"/>
          </p:cNvSpPr>
          <p:nvPr/>
        </p:nvSpPr>
        <p:spPr bwMode="gray">
          <a:xfrm>
            <a:off x="6245770" y="2439217"/>
            <a:ext cx="18367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Algerian" pitchFamily="82" charset="0"/>
              </a:rPr>
              <a:t>3</a:t>
            </a:r>
          </a:p>
        </p:txBody>
      </p:sp>
      <p:sp>
        <p:nvSpPr>
          <p:cNvPr id="61" name="Rectangle 25">
            <a:hlinkClick r:id="rId21" action="ppaction://hlinkfile"/>
          </p:cNvPr>
          <p:cNvSpPr>
            <a:spLocks noChangeArrowheads="1"/>
          </p:cNvSpPr>
          <p:nvPr/>
        </p:nvSpPr>
        <p:spPr bwMode="gray">
          <a:xfrm>
            <a:off x="8190458" y="2109017"/>
            <a:ext cx="18367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lang="en-US" sz="3200" b="1" kern="0" dirty="0">
                <a:solidFill>
                  <a:srgbClr val="FF0000"/>
                </a:solidFill>
                <a:latin typeface="Algerian" pitchFamily="8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549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id-ID" dirty="0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gray">
          <a:xfrm>
            <a:off x="2248818" y="4478297"/>
            <a:ext cx="618217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3</a:t>
            </a:r>
            <a:r>
              <a:rPr lang="en-US" b="1" dirty="0" smtClean="0">
                <a:latin typeface="+mn-lt"/>
              </a:rPr>
              <a:t>. </a:t>
            </a:r>
            <a:r>
              <a:rPr lang="en-US" b="1" dirty="0" err="1" smtClean="0">
                <a:latin typeface="+mn-lt"/>
              </a:rPr>
              <a:t>Efisiensi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Pengoperasian</a:t>
            </a:r>
            <a:endParaRPr lang="en-US" b="1" dirty="0" smtClean="0">
              <a:latin typeface="+mn-lt"/>
            </a:endParaRPr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gray">
          <a:xfrm>
            <a:off x="2390847" y="3715388"/>
            <a:ext cx="6040147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b="1" dirty="0" smtClean="0"/>
              <a:t>2. </a:t>
            </a:r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Perawatan</a:t>
            </a:r>
            <a:r>
              <a:rPr lang="en-US" b="1" dirty="0" smtClean="0"/>
              <a:t> </a:t>
            </a:r>
            <a:r>
              <a:rPr lang="en-US" b="1" dirty="0" err="1" smtClean="0"/>
              <a:t>Berkala</a:t>
            </a:r>
            <a:endParaRPr lang="en-US" b="1" dirty="0">
              <a:latin typeface="+mn-lt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gray">
          <a:xfrm>
            <a:off x="2167981" y="2971706"/>
            <a:ext cx="626301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1. </a:t>
            </a:r>
            <a:r>
              <a:rPr lang="en-US" b="1" dirty="0" err="1" smtClean="0">
                <a:latin typeface="+mn-lt"/>
              </a:rPr>
              <a:t>Perawata</a:t>
            </a:r>
            <a:r>
              <a:rPr lang="en-US" b="1" dirty="0" err="1" smtClean="0"/>
              <a:t>n</a:t>
            </a:r>
            <a:r>
              <a:rPr lang="en-US" b="1" dirty="0" smtClean="0"/>
              <a:t> </a:t>
            </a:r>
            <a:r>
              <a:rPr lang="en-US" b="1" dirty="0" err="1" smtClean="0"/>
              <a:t>Berkala</a:t>
            </a:r>
            <a:endParaRPr lang="en-US" b="1" dirty="0">
              <a:latin typeface="+mn-lt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sp>
        <p:nvSpPr>
          <p:cNvPr id="49" name="AutoShape 41"/>
          <p:cNvSpPr>
            <a:spLocks noChangeArrowheads="1"/>
          </p:cNvSpPr>
          <p:nvPr/>
        </p:nvSpPr>
        <p:spPr bwMode="ltGray">
          <a:xfrm rot="5400000">
            <a:off x="-2071149" y="1885404"/>
            <a:ext cx="4004425" cy="465321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latin typeface="+mn-lt"/>
            </a:endParaRPr>
          </a:p>
        </p:txBody>
      </p:sp>
      <p:sp>
        <p:nvSpPr>
          <p:cNvPr id="51" name="AutoShape 42"/>
          <p:cNvSpPr>
            <a:spLocks noChangeArrowheads="1"/>
          </p:cNvSpPr>
          <p:nvPr/>
        </p:nvSpPr>
        <p:spPr bwMode="ltGray">
          <a:xfrm rot="5400000" flipH="1">
            <a:off x="-1755459" y="2239646"/>
            <a:ext cx="350933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id-ID">
              <a:latin typeface="+mn-lt"/>
            </a:endParaRPr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1786981" y="3033717"/>
            <a:ext cx="381000" cy="381000"/>
            <a:chOff x="2078" y="1680"/>
            <a:chExt cx="1615" cy="1615"/>
          </a:xfrm>
        </p:grpSpPr>
        <p:sp>
          <p:nvSpPr>
            <p:cNvPr id="12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5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16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17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1993910" y="3801578"/>
            <a:ext cx="381000" cy="381000"/>
            <a:chOff x="2078" y="1680"/>
            <a:chExt cx="1615" cy="1615"/>
          </a:xfrm>
        </p:grpSpPr>
        <p:sp>
          <p:nvSpPr>
            <p:cNvPr id="19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Oval 5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2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3" name="Oval 6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24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grpSp>
        <p:nvGrpSpPr>
          <p:cNvPr id="25" name="Group 62"/>
          <p:cNvGrpSpPr>
            <a:grpSpLocks/>
          </p:cNvGrpSpPr>
          <p:nvPr/>
        </p:nvGrpSpPr>
        <p:grpSpPr bwMode="auto">
          <a:xfrm>
            <a:off x="1953072" y="4554248"/>
            <a:ext cx="381000" cy="381000"/>
            <a:chOff x="2078" y="1680"/>
            <a:chExt cx="1615" cy="1615"/>
          </a:xfrm>
        </p:grpSpPr>
        <p:sp>
          <p:nvSpPr>
            <p:cNvPr id="26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7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8" name="Oval 6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29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30" name="Oval 6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31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  <p:sp>
        <p:nvSpPr>
          <p:cNvPr id="7" name="AutoShape 44"/>
          <p:cNvSpPr>
            <a:spLocks noChangeArrowheads="1"/>
          </p:cNvSpPr>
          <p:nvPr/>
        </p:nvSpPr>
        <p:spPr bwMode="gray">
          <a:xfrm>
            <a:off x="1863359" y="5253667"/>
            <a:ext cx="656763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id-ID" b="1" dirty="0" smtClean="0">
                <a:latin typeface="+mn-lt"/>
              </a:rPr>
              <a:t>4. </a:t>
            </a:r>
            <a:r>
              <a:rPr lang="en-US" b="1" dirty="0" err="1" smtClean="0"/>
              <a:t>Prosedur</a:t>
            </a:r>
            <a:r>
              <a:rPr lang="en-US" b="1" dirty="0" smtClean="0"/>
              <a:t> </a:t>
            </a:r>
            <a:r>
              <a:rPr lang="en-US" b="1" dirty="0" err="1" smtClean="0"/>
              <a:t>Servis</a:t>
            </a:r>
            <a:r>
              <a:rPr lang="en-US" b="1" dirty="0" smtClean="0"/>
              <a:t> </a:t>
            </a:r>
            <a:r>
              <a:rPr lang="en-US" b="1" dirty="0" err="1" smtClean="0"/>
              <a:t>Berkala</a:t>
            </a:r>
            <a:endParaRPr lang="en-US" b="1" dirty="0">
              <a:latin typeface="+mn-lt"/>
            </a:endParaRPr>
          </a:p>
        </p:txBody>
      </p:sp>
      <p:grpSp>
        <p:nvGrpSpPr>
          <p:cNvPr id="32" name="Group 69"/>
          <p:cNvGrpSpPr>
            <a:grpSpLocks/>
          </p:cNvGrpSpPr>
          <p:nvPr/>
        </p:nvGrpSpPr>
        <p:grpSpPr bwMode="auto">
          <a:xfrm>
            <a:off x="1591206" y="5305591"/>
            <a:ext cx="381000" cy="381000"/>
            <a:chOff x="2078" y="1680"/>
            <a:chExt cx="1615" cy="1615"/>
          </a:xfrm>
        </p:grpSpPr>
        <p:sp>
          <p:nvSpPr>
            <p:cNvPr id="33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4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5" name="Oval 7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36" name="Oval 7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d-ID"/>
            </a:p>
          </p:txBody>
        </p:sp>
        <p:sp>
          <p:nvSpPr>
            <p:cNvPr id="37" name="Oval 7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  <p:sp>
          <p:nvSpPr>
            <p:cNvPr id="38" name="Oval 7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7112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8" name="Picture 8" descr="C:\WINDOWS\Desktop\TEAM21\IMAGE\Techinician\06\06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59" y="2063862"/>
            <a:ext cx="6351587" cy="431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2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7" name="Picture 9" descr="C:\WINDOWS\Desktop\adachi\Pur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47" y="2048789"/>
            <a:ext cx="6948487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7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8" name="Picture 16" descr="C:\WINDOWS\Desktop\TEAM21\IMAGE\Techinician\06\06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30" y="2114662"/>
            <a:ext cx="8534400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7" name="Picture 1030" descr="C:\WINDOWS\Desktop\TEAM21\IMAGE\Techinician\06\06-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66" y="2150994"/>
            <a:ext cx="6477000" cy="4403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2150994"/>
            <a:ext cx="2823411" cy="500041"/>
            <a:chOff x="228600" y="2547959"/>
            <a:chExt cx="2539848" cy="500041"/>
          </a:xfrm>
        </p:grpSpPr>
        <p:sp>
          <p:nvSpPr>
            <p:cNvPr id="11" name="Rounded Rectangle 10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Internal Service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5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2150994"/>
            <a:ext cx="2823411" cy="962909"/>
            <a:chOff x="228600" y="2547959"/>
            <a:chExt cx="2539848" cy="500041"/>
          </a:xfrm>
        </p:grpSpPr>
        <p:sp>
          <p:nvSpPr>
            <p:cNvPr id="11" name="Rounded Rectangle 10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Kondisi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Jalan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/</a:t>
              </a:r>
            </a:p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Pengendara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230419" y="6427893"/>
            <a:ext cx="18630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10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REFERENCE:</a:t>
            </a:r>
            <a:br>
              <a:rPr lang="en-US" altLang="ja-JP" sz="10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</a:br>
            <a:r>
              <a:rPr lang="en-US" altLang="ja-JP" sz="1000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Maintenance Schedule Chart.</a:t>
            </a:r>
          </a:p>
        </p:txBody>
      </p:sp>
      <p:pic>
        <p:nvPicPr>
          <p:cNvPr id="18" name="Picture 8" descr="C:\WINDOWS\Desktop\TEAM21\IMAGE\YAJIRUSI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869" y="6600931"/>
            <a:ext cx="3079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:\WINDOWS\Desktop\TEAM21\IMAGE\Techinician\06\06-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32" y="2152471"/>
            <a:ext cx="6351587" cy="431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191819" y="4235271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Vehicle being driven on the rough road</a:t>
            </a:r>
            <a:endParaRPr lang="en-US" altLang="ja-JP" sz="1200" b="1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8373419" y="4235271"/>
            <a:ext cx="121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Vehicle being driven at high speeds</a:t>
            </a:r>
            <a:endParaRPr lang="en-US" altLang="ja-JP" sz="1200" b="1">
              <a:solidFill>
                <a:schemeClr val="bg2"/>
              </a:solidFill>
              <a:ea typeface="ＭＳ Ｐゴシック" pitchFamily="34" charset="-128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858819" y="6445071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Camper</a:t>
            </a:r>
            <a:endParaRPr lang="en-US" altLang="ja-JP" sz="1200" b="1">
              <a:solidFill>
                <a:schemeClr val="bg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84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24" y="2190749"/>
            <a:ext cx="4762500" cy="323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Perawatan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4"/>
            <a:ext cx="2823411" cy="500041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Uraian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647950"/>
            <a:ext cx="5571258" cy="294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yang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teknisi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pengoperasian</a:t>
            </a:r>
            <a:endParaRPr lang="en-US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b="1" dirty="0" err="1"/>
              <a:t>Pemeriksaan</a:t>
            </a:r>
            <a:r>
              <a:rPr lang="en-US" b="1" dirty="0"/>
              <a:t> visual</a:t>
            </a:r>
          </a:p>
          <a:p>
            <a:pPr marL="284163" indent="-284163">
              <a:lnSpc>
                <a:spcPct val="150000"/>
              </a:lnSpc>
              <a:buFont typeface="+mj-lt"/>
              <a:buAutoNum type="arabicPeriod" startAt="3"/>
              <a:defRPr/>
            </a:pPr>
            <a:r>
              <a:rPr lang="en-US" b="1" dirty="0"/>
              <a:t>Part-part </a:t>
            </a:r>
            <a:r>
              <a:rPr lang="en-US" b="1" dirty="0" err="1"/>
              <a:t>penggantian</a:t>
            </a:r>
            <a:r>
              <a:rPr lang="en-US" b="1" dirty="0"/>
              <a:t> </a:t>
            </a:r>
            <a:r>
              <a:rPr lang="en-US" b="1" dirty="0" err="1"/>
              <a:t>berkala</a:t>
            </a:r>
            <a:endParaRPr lang="en-US" b="1" dirty="0"/>
          </a:p>
          <a:p>
            <a:pPr marL="284163" indent="-284163">
              <a:lnSpc>
                <a:spcPct val="150000"/>
              </a:lnSpc>
              <a:buFont typeface="+mj-lt"/>
              <a:buAutoNum type="arabicPeriod" startAt="4"/>
              <a:defRPr/>
            </a:pPr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pengencangan</a:t>
            </a:r>
            <a:endParaRPr lang="en-US" b="1" dirty="0"/>
          </a:p>
          <a:p>
            <a:pPr marL="284163" indent="-284163">
              <a:lnSpc>
                <a:spcPct val="150000"/>
              </a:lnSpc>
              <a:buFont typeface="+mj-lt"/>
              <a:buAutoNum type="arabicPeriod" startAt="5"/>
              <a:defRPr/>
            </a:pPr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permukaan</a:t>
            </a:r>
            <a:r>
              <a:rPr lang="en-US" b="1" dirty="0"/>
              <a:t> </a:t>
            </a:r>
            <a:r>
              <a:rPr lang="en-US" b="1" dirty="0" err="1"/>
              <a:t>oli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fluida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99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Pengoperasian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2150994"/>
            <a:ext cx="2823411" cy="500041"/>
            <a:chOff x="228600" y="2547959"/>
            <a:chExt cx="2539848" cy="500041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50000"/>
                  </a:schemeClr>
                </a:gs>
                <a:gs pos="93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 err="1" smtClean="0">
                  <a:solidFill>
                    <a:schemeClr val="tx1"/>
                  </a:solidFill>
                </a:rPr>
                <a:t>Uraian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6252" y="2647950"/>
            <a:ext cx="5571258" cy="170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">
              <a:lnSpc>
                <a:spcPct val="150000"/>
              </a:lnSpc>
              <a:defRPr/>
            </a:pP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melaksanakan</a:t>
            </a:r>
            <a:r>
              <a:rPr lang="en-US" b="1" dirty="0"/>
              <a:t> </a:t>
            </a:r>
            <a:r>
              <a:rPr lang="en-US" b="1" dirty="0" err="1"/>
              <a:t>pengoperasian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efisien</a:t>
            </a:r>
            <a:r>
              <a:rPr lang="en-US" b="1" dirty="0"/>
              <a:t>, kami </a:t>
            </a:r>
            <a:r>
              <a:rPr lang="en-US" b="1" dirty="0" err="1"/>
              <a:t>bermaksud</a:t>
            </a:r>
            <a:r>
              <a:rPr lang="en-US" b="1" dirty="0"/>
              <a:t> </a:t>
            </a:r>
            <a:r>
              <a:rPr lang="en-US" b="1" dirty="0" err="1"/>
              <a:t>menghilangkan</a:t>
            </a:r>
            <a:r>
              <a:rPr lang="en-US" b="1" dirty="0"/>
              <a:t> "</a:t>
            </a:r>
            <a:r>
              <a:rPr lang="en-US" b="1" dirty="0" err="1"/>
              <a:t>muri</a:t>
            </a:r>
            <a:r>
              <a:rPr lang="en-US" b="1" dirty="0"/>
              <a:t>“ (</a:t>
            </a:r>
            <a:r>
              <a:rPr lang="en-US" b="1" dirty="0" err="1"/>
              <a:t>ketidaklayakan</a:t>
            </a:r>
            <a:r>
              <a:rPr lang="en-US" b="1" dirty="0"/>
              <a:t>), "</a:t>
            </a:r>
            <a:r>
              <a:rPr lang="en-US" b="1" dirty="0" err="1"/>
              <a:t>muda</a:t>
            </a:r>
            <a:r>
              <a:rPr lang="en-US" b="1" dirty="0"/>
              <a:t>" (</a:t>
            </a:r>
            <a:r>
              <a:rPr lang="en-US" b="1" dirty="0" err="1"/>
              <a:t>kesia-siaan</a:t>
            </a:r>
            <a:r>
              <a:rPr lang="en-US" b="1" dirty="0"/>
              <a:t>), </a:t>
            </a:r>
            <a:r>
              <a:rPr lang="en-US" b="1" dirty="0" err="1"/>
              <a:t>dan</a:t>
            </a:r>
            <a:r>
              <a:rPr lang="en-US" b="1" dirty="0"/>
              <a:t> "</a:t>
            </a:r>
            <a:r>
              <a:rPr lang="en-US" b="1" dirty="0" err="1"/>
              <a:t>mura</a:t>
            </a:r>
            <a:r>
              <a:rPr lang="en-US" b="1" dirty="0"/>
              <a:t>“ (</a:t>
            </a:r>
            <a:r>
              <a:rPr lang="en-US" b="1" dirty="0" err="1"/>
              <a:t>ketidakmerataan</a:t>
            </a:r>
            <a:r>
              <a:rPr lang="en-US" b="1" dirty="0"/>
              <a:t>). </a:t>
            </a:r>
            <a:endParaRPr lang="en-US" b="1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12" y="2190749"/>
            <a:ext cx="4672012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6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822</TotalTime>
  <Words>387</Words>
  <Application>Microsoft Office PowerPoint</Application>
  <PresentationFormat>Custom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Berlin</vt:lpstr>
      <vt:lpstr>Perawatan Berkala</vt:lpstr>
      <vt:lpstr>Perawatan Berkala</vt:lpstr>
      <vt:lpstr>Tujuan Perawatan Berkala</vt:lpstr>
      <vt:lpstr>Jadwal Perawatan Berkala</vt:lpstr>
      <vt:lpstr>Jadwal Perawatan Berkala</vt:lpstr>
      <vt:lpstr>Jadwal Perawatan Berkala</vt:lpstr>
      <vt:lpstr>Jadwal Perawatan Berkala</vt:lpstr>
      <vt:lpstr>Perawatan Berkala</vt:lpstr>
      <vt:lpstr>Efisiensi Pengoperasian</vt:lpstr>
      <vt:lpstr>Prosedur Servis Berkala</vt:lpstr>
      <vt:lpstr>Prosedur Servis Berkala</vt:lpstr>
      <vt:lpstr>Prosedur Servis Berkala</vt:lpstr>
      <vt:lpstr>Prosedur Servis Berkala</vt:lpstr>
      <vt:lpstr>Prosedur Servis Berkala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 Munthe</dc:creator>
  <cp:lastModifiedBy>Tabita Nurlestari</cp:lastModifiedBy>
  <cp:revision>39</cp:revision>
  <dcterms:created xsi:type="dcterms:W3CDTF">2014-11-01T07:00:44Z</dcterms:created>
  <dcterms:modified xsi:type="dcterms:W3CDTF">2014-11-02T22:05:13Z</dcterms:modified>
</cp:coreProperties>
</file>