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73" r:id="rId5"/>
    <p:sldId id="274" r:id="rId6"/>
    <p:sldId id="275" r:id="rId7"/>
    <p:sldId id="276" r:id="rId8"/>
    <p:sldId id="277" r:id="rId9"/>
    <p:sldId id="291" r:id="rId10"/>
    <p:sldId id="279" r:id="rId11"/>
    <p:sldId id="281" r:id="rId12"/>
    <p:sldId id="280" r:id="rId13"/>
    <p:sldId id="282" r:id="rId14"/>
    <p:sldId id="283" r:id="rId15"/>
    <p:sldId id="284" r:id="rId16"/>
    <p:sldId id="285" r:id="rId17"/>
    <p:sldId id="287" r:id="rId18"/>
    <p:sldId id="288" r:id="rId19"/>
    <p:sldId id="289" r:id="rId20"/>
    <p:sldId id="29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>
        <p:scale>
          <a:sx n="71" d="100"/>
          <a:sy n="71" d="100"/>
        </p:scale>
        <p:origin x="38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F4B59-192E-4B98-B1DC-393678C753F2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9D0D0-C370-4A06-A74C-BB625BD26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A889-F109-41CD-A7C3-1E5B3F1EEA47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FE16-96CB-4125-96B8-8AE54FE470AA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12369-BE7A-40A8-B66D-CC18D18E6BC9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3622-34C4-4894-B737-E533C827AF90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966E-CD5E-4F26-B117-7F30C78A36FA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70A9-B1A7-4EBD-961A-A78388F0AEF6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309B-4E50-4608-9D97-F5287885E35D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D4F7-D232-4D3C-A26D-742C194ED09E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5A59C92-A30F-4C8D-AAC5-DBFF7267B6D8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BD2B-D71B-4FAF-8EBE-85DA6D966D31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A733-E313-4B9D-A878-0944387CEA4A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672E-9C2C-4211-B25C-CCD7002A3B76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16DC-7CBE-4FFC-9AF6-2299545EBAD4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6815-B085-4CB4-A0A1-387E2FBFAA2B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3EC5-CEA6-4444-B01F-08447FFE71DE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FCC22-47EE-4726-84E0-36D967E85EF0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0050-36E9-4869-AA5D-3519C78C8B0E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16849-8EFA-4D3C-876D-8D817773252A}" type="datetime1">
              <a:rPr lang="en-US" smtClean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TTEP Curriculum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6" Type="http://schemas.openxmlformats.org/officeDocument/2006/relationships/image" Target="../media/image5.png"/><Relationship Id="rId5" Type="http://schemas.openxmlformats.org/officeDocument/2006/relationships/hyperlink" Target="Video/02GEAR~8.MPG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6" Type="http://schemas.openxmlformats.org/officeDocument/2006/relationships/image" Target="../media/image5.png"/><Relationship Id="rId5" Type="http://schemas.openxmlformats.org/officeDocument/2006/relationships/hyperlink" Target="Video/04ACC~12.MPG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6" Type="http://schemas.openxmlformats.org/officeDocument/2006/relationships/image" Target="../media/image5.png"/><Relationship Id="rId5" Type="http://schemas.openxmlformats.org/officeDocument/2006/relationships/hyperlink" Target="Video/07DEC~18.MPG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6" Type="http://schemas.openxmlformats.org/officeDocument/2006/relationships/image" Target="../media/image5.png"/><Relationship Id="rId5" Type="http://schemas.openxmlformats.org/officeDocument/2006/relationships/hyperlink" Target="Video/08REV~20.MPG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http://www.toyota.co.jp/en/tech/environment/ths2/image/power_01.jpg" TargetMode="Externa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ius%20JI%20Expo\hybrid%20trans.MPG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w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Video/01ENGI~6.MPG" TargetMode="Externa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Video/02GEAR~8.MPG" TargetMode="Externa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 smtClean="0"/>
              <a:t>Hybrid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TTEP Curriculum Workshop</a:t>
            </a:r>
          </a:p>
          <a:p>
            <a:r>
              <a:rPr lang="en-US" dirty="0" smtClean="0"/>
              <a:t>2014</a:t>
            </a:r>
          </a:p>
          <a:p>
            <a:r>
              <a:rPr lang="en-US" dirty="0" err="1" smtClean="0"/>
              <a:t>Kemendikbud</a:t>
            </a:r>
            <a:r>
              <a:rPr lang="en-US" dirty="0" smtClean="0"/>
              <a:t> - Toyota Training Center</a:t>
            </a:r>
            <a:endParaRPr lang="id-ID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3" y="27710"/>
            <a:ext cx="1085617" cy="90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6" descr="arr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 rot="10800000">
            <a:off x="11294716" y="599665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72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04_Norma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5521" y="2976196"/>
            <a:ext cx="3661834" cy="2746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TOYOTA</a:t>
            </a:r>
            <a:r>
              <a:rPr lang="en-US" dirty="0"/>
              <a:t> Hybrid System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-2" y="2150994"/>
            <a:ext cx="6810705" cy="500041"/>
            <a:chOff x="228599" y="2547959"/>
            <a:chExt cx="4105424" cy="500041"/>
          </a:xfrm>
        </p:grpSpPr>
        <p:sp>
          <p:nvSpPr>
            <p:cNvPr id="38" name="Rounded Rectangle 37"/>
            <p:cNvSpPr/>
            <p:nvPr/>
          </p:nvSpPr>
          <p:spPr>
            <a:xfrm>
              <a:off x="228600" y="2547959"/>
              <a:ext cx="2539848" cy="50004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28599" y="2549222"/>
              <a:ext cx="4105424" cy="498778"/>
            </a:xfrm>
            <a:prstGeom prst="roundRect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89000">
                  <a:schemeClr val="tx1">
                    <a:lumMod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+mj-lt"/>
                  <a:cs typeface="Calibri" pitchFamily="34" charset="0"/>
                </a:rPr>
                <a:t>Accelerating Under Low Load (Light Throttle)</a:t>
              </a:r>
              <a:endParaRPr lang="en-US" sz="2400" b="1" dirty="0">
                <a:latin typeface="+mj-lt"/>
                <a:cs typeface="Calibri" pitchFamily="34" charset="0"/>
              </a:endParaRPr>
            </a:p>
          </p:txBody>
        </p:sp>
      </p:grpSp>
      <p:grpSp>
        <p:nvGrpSpPr>
          <p:cNvPr id="41" name="Group 5"/>
          <p:cNvGrpSpPr>
            <a:grpSpLocks/>
          </p:cNvGrpSpPr>
          <p:nvPr/>
        </p:nvGrpSpPr>
        <p:grpSpPr bwMode="auto">
          <a:xfrm>
            <a:off x="9597232" y="5152659"/>
            <a:ext cx="742950" cy="547687"/>
            <a:chOff x="5026" y="3316"/>
            <a:chExt cx="468" cy="345"/>
          </a:xfrm>
        </p:grpSpPr>
        <p:sp>
          <p:nvSpPr>
            <p:cNvPr id="42" name="Oval 6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gray">
            <a:xfrm>
              <a:off x="5026" y="3348"/>
              <a:ext cx="4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>
                  <a:solidFill>
                    <a:srgbClr val="FFFFFF"/>
                  </a:solidFill>
                </a:rPr>
                <a:t>Movie</a:t>
              </a:r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29"/>
          <p:cNvGrpSpPr>
            <a:grpSpLocks/>
          </p:cNvGrpSpPr>
          <p:nvPr/>
        </p:nvGrpSpPr>
        <p:grpSpPr bwMode="auto">
          <a:xfrm>
            <a:off x="5292301" y="5109796"/>
            <a:ext cx="971550" cy="612775"/>
            <a:chOff x="5017" y="3316"/>
            <a:chExt cx="468" cy="345"/>
          </a:xfrm>
        </p:grpSpPr>
        <p:sp>
          <p:nvSpPr>
            <p:cNvPr id="66" name="Oval 30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7" name="Text Box 31">
              <a:hlinkClick r:id="rId5" action="ppaction://hlinkfile"/>
            </p:cNvPr>
            <p:cNvSpPr txBox="1">
              <a:spLocks noChangeArrowheads="1"/>
            </p:cNvSpPr>
            <p:nvPr/>
          </p:nvSpPr>
          <p:spPr bwMode="gray">
            <a:xfrm>
              <a:off x="5017" y="3348"/>
              <a:ext cx="46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 err="1" smtClean="0">
                  <a:solidFill>
                    <a:srgbClr val="FFFFFF"/>
                  </a:solidFill>
                </a:rPr>
                <a:t>Animasi</a:t>
              </a:r>
              <a:endParaRPr lang="en-US" altLang="en-US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68" name="Line 32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16" y="991240"/>
            <a:ext cx="850251" cy="6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Rectangle 3"/>
          <p:cNvSpPr>
            <a:spLocks noChangeArrowheads="1"/>
          </p:cNvSpPr>
          <p:nvPr/>
        </p:nvSpPr>
        <p:spPr bwMode="auto">
          <a:xfrm>
            <a:off x="2090192" y="2976196"/>
            <a:ext cx="4044950" cy="18288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3" name="Line 4"/>
          <p:cNvSpPr>
            <a:spLocks noChangeShapeType="1"/>
          </p:cNvSpPr>
          <p:nvPr/>
        </p:nvSpPr>
        <p:spPr bwMode="auto">
          <a:xfrm flipV="1">
            <a:off x="2387055" y="3455621"/>
            <a:ext cx="0" cy="457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4" name="Line 5"/>
          <p:cNvSpPr>
            <a:spLocks noChangeShapeType="1"/>
          </p:cNvSpPr>
          <p:nvPr/>
        </p:nvSpPr>
        <p:spPr bwMode="auto">
          <a:xfrm>
            <a:off x="2307680" y="4146184"/>
            <a:ext cx="3683000" cy="0"/>
          </a:xfrm>
          <a:prstGeom prst="line">
            <a:avLst/>
          </a:prstGeom>
          <a:noFill/>
          <a:ln w="63500">
            <a:solidFill>
              <a:srgbClr val="99A4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5" name="Line 6"/>
          <p:cNvSpPr>
            <a:spLocks noChangeShapeType="1"/>
          </p:cNvSpPr>
          <p:nvPr/>
        </p:nvSpPr>
        <p:spPr bwMode="auto">
          <a:xfrm>
            <a:off x="2380705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6" name="Line 7"/>
          <p:cNvSpPr>
            <a:spLocks noChangeShapeType="1"/>
          </p:cNvSpPr>
          <p:nvPr/>
        </p:nvSpPr>
        <p:spPr bwMode="auto">
          <a:xfrm>
            <a:off x="27712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7" name="Line 8"/>
          <p:cNvSpPr>
            <a:spLocks noChangeShapeType="1"/>
          </p:cNvSpPr>
          <p:nvPr/>
        </p:nvSpPr>
        <p:spPr bwMode="auto">
          <a:xfrm>
            <a:off x="3228430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8" name="Line 9"/>
          <p:cNvSpPr>
            <a:spLocks noChangeShapeType="1"/>
          </p:cNvSpPr>
          <p:nvPr/>
        </p:nvSpPr>
        <p:spPr bwMode="auto">
          <a:xfrm>
            <a:off x="3758655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9" name="Line 10"/>
          <p:cNvSpPr>
            <a:spLocks noChangeShapeType="1"/>
          </p:cNvSpPr>
          <p:nvPr/>
        </p:nvSpPr>
        <p:spPr bwMode="auto">
          <a:xfrm>
            <a:off x="4077742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0" name="Line 11"/>
          <p:cNvSpPr>
            <a:spLocks noChangeShapeType="1"/>
          </p:cNvSpPr>
          <p:nvPr/>
        </p:nvSpPr>
        <p:spPr bwMode="auto">
          <a:xfrm>
            <a:off x="4647655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1" name="Line 12"/>
          <p:cNvSpPr>
            <a:spLocks noChangeShapeType="1"/>
          </p:cNvSpPr>
          <p:nvPr/>
        </p:nvSpPr>
        <p:spPr bwMode="auto">
          <a:xfrm>
            <a:off x="54128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" name="Line 13"/>
          <p:cNvSpPr>
            <a:spLocks noChangeShapeType="1"/>
          </p:cNvSpPr>
          <p:nvPr/>
        </p:nvSpPr>
        <p:spPr bwMode="auto">
          <a:xfrm>
            <a:off x="5569992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" name="Line 14"/>
          <p:cNvSpPr>
            <a:spLocks noChangeShapeType="1"/>
          </p:cNvSpPr>
          <p:nvPr/>
        </p:nvSpPr>
        <p:spPr bwMode="auto">
          <a:xfrm>
            <a:off x="58827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4" name="Freeform 15"/>
          <p:cNvSpPr>
            <a:spLocks/>
          </p:cNvSpPr>
          <p:nvPr/>
        </p:nvSpPr>
        <p:spPr bwMode="auto">
          <a:xfrm>
            <a:off x="2380705" y="3422284"/>
            <a:ext cx="3592512" cy="938212"/>
          </a:xfrm>
          <a:custGeom>
            <a:avLst/>
            <a:gdLst>
              <a:gd name="T0" fmla="*/ 0 w 2388"/>
              <a:gd name="T1" fmla="*/ 2147483647 h 508"/>
              <a:gd name="T2" fmla="*/ 2147483647 w 2388"/>
              <a:gd name="T3" fmla="*/ 2147483647 h 508"/>
              <a:gd name="T4" fmla="*/ 2147483647 w 2388"/>
              <a:gd name="T5" fmla="*/ 2147483647 h 508"/>
              <a:gd name="T6" fmla="*/ 2147483647 w 2388"/>
              <a:gd name="T7" fmla="*/ 2147483647 h 508"/>
              <a:gd name="T8" fmla="*/ 2147483647 w 2388"/>
              <a:gd name="T9" fmla="*/ 0 h 508"/>
              <a:gd name="T10" fmla="*/ 2147483647 w 2388"/>
              <a:gd name="T11" fmla="*/ 0 h 508"/>
              <a:gd name="T12" fmla="*/ 2147483647 w 2388"/>
              <a:gd name="T13" fmla="*/ 2147483647 h 508"/>
              <a:gd name="T14" fmla="*/ 2147483647 w 2388"/>
              <a:gd name="T15" fmla="*/ 2147483647 h 508"/>
              <a:gd name="T16" fmla="*/ 2147483647 w 2388"/>
              <a:gd name="T17" fmla="*/ 2147483647 h 508"/>
              <a:gd name="T18" fmla="*/ 2147483647 w 2388"/>
              <a:gd name="T19" fmla="*/ 2147483647 h 508"/>
              <a:gd name="T20" fmla="*/ 2147483647 w 2388"/>
              <a:gd name="T21" fmla="*/ 2147483647 h 5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88"/>
              <a:gd name="T34" fmla="*/ 0 h 508"/>
              <a:gd name="T35" fmla="*/ 2388 w 2388"/>
              <a:gd name="T36" fmla="*/ 508 h 5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88" h="508">
                <a:moveTo>
                  <a:pt x="0" y="392"/>
                </a:moveTo>
                <a:lnTo>
                  <a:pt x="260" y="388"/>
                </a:lnTo>
                <a:lnTo>
                  <a:pt x="564" y="232"/>
                </a:lnTo>
                <a:lnTo>
                  <a:pt x="912" y="232"/>
                </a:lnTo>
                <a:lnTo>
                  <a:pt x="1128" y="0"/>
                </a:lnTo>
                <a:lnTo>
                  <a:pt x="1512" y="0"/>
                </a:lnTo>
                <a:lnTo>
                  <a:pt x="2016" y="388"/>
                </a:lnTo>
                <a:lnTo>
                  <a:pt x="2120" y="388"/>
                </a:lnTo>
                <a:lnTo>
                  <a:pt x="2228" y="508"/>
                </a:lnTo>
                <a:lnTo>
                  <a:pt x="2336" y="388"/>
                </a:lnTo>
                <a:lnTo>
                  <a:pt x="2388" y="388"/>
                </a:lnTo>
              </a:path>
            </a:pathLst>
          </a:cu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" name="Text Box 16"/>
          <p:cNvSpPr txBox="1">
            <a:spLocks noChangeArrowheads="1"/>
          </p:cNvSpPr>
          <p:nvPr/>
        </p:nvSpPr>
        <p:spPr bwMode="auto">
          <a:xfrm>
            <a:off x="1982242" y="2976196"/>
            <a:ext cx="938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i="1">
                <a:solidFill>
                  <a:srgbClr val="000000"/>
                </a:solidFill>
              </a:rPr>
              <a:t>Vehicle Speed</a:t>
            </a:r>
          </a:p>
        </p:txBody>
      </p:sp>
      <p:grpSp>
        <p:nvGrpSpPr>
          <p:cNvPr id="126" name="Group 19"/>
          <p:cNvGrpSpPr>
            <a:grpSpLocks/>
          </p:cNvGrpSpPr>
          <p:nvPr/>
        </p:nvGrpSpPr>
        <p:grpSpPr bwMode="auto">
          <a:xfrm>
            <a:off x="3214142" y="3823921"/>
            <a:ext cx="555625" cy="63500"/>
            <a:chOff x="384" y="2632"/>
            <a:chExt cx="258" cy="40"/>
          </a:xfrm>
        </p:grpSpPr>
        <p:sp>
          <p:nvSpPr>
            <p:cNvPr id="127" name="Line 20"/>
            <p:cNvSpPr>
              <a:spLocks noChangeShapeType="1"/>
            </p:cNvSpPr>
            <p:nvPr/>
          </p:nvSpPr>
          <p:spPr bwMode="ltGray">
            <a:xfrm>
              <a:off x="384" y="2654"/>
              <a:ext cx="258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8" name="Line 21"/>
            <p:cNvSpPr>
              <a:spLocks noChangeShapeType="1"/>
            </p:cNvSpPr>
            <p:nvPr/>
          </p:nvSpPr>
          <p:spPr bwMode="ltGray">
            <a:xfrm>
              <a:off x="384" y="2632"/>
              <a:ext cx="258" cy="0"/>
            </a:xfrm>
            <a:prstGeom prst="line">
              <a:avLst/>
            </a:pr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9" name="Line 22"/>
            <p:cNvSpPr>
              <a:spLocks noChangeShapeType="1"/>
            </p:cNvSpPr>
            <p:nvPr/>
          </p:nvSpPr>
          <p:spPr bwMode="ltGray">
            <a:xfrm>
              <a:off x="384" y="2672"/>
              <a:ext cx="258" cy="0"/>
            </a:xfrm>
            <a:prstGeom prst="line">
              <a:avLst/>
            </a:pr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0" name="Line 23"/>
            <p:cNvSpPr>
              <a:spLocks noChangeShapeType="1"/>
            </p:cNvSpPr>
            <p:nvPr/>
          </p:nvSpPr>
          <p:spPr bwMode="ltGray">
            <a:xfrm>
              <a:off x="384" y="2638"/>
              <a:ext cx="258" cy="0"/>
            </a:xfrm>
            <a:prstGeom prst="line">
              <a:avLst/>
            </a:pr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1" name="Line 24"/>
            <p:cNvSpPr>
              <a:spLocks noChangeShapeType="1"/>
            </p:cNvSpPr>
            <p:nvPr/>
          </p:nvSpPr>
          <p:spPr bwMode="ltGray">
            <a:xfrm>
              <a:off x="384" y="2666"/>
              <a:ext cx="258" cy="0"/>
            </a:xfrm>
            <a:prstGeom prst="line">
              <a:avLst/>
            </a:pr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37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05_FullAc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2706" y="2966584"/>
            <a:ext cx="3674649" cy="2755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TOYOTA</a:t>
            </a:r>
            <a:r>
              <a:rPr lang="en-US" dirty="0"/>
              <a:t> Hybrid System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-2" y="2150994"/>
            <a:ext cx="6810705" cy="500041"/>
            <a:chOff x="228599" y="2547959"/>
            <a:chExt cx="4105424" cy="500041"/>
          </a:xfrm>
        </p:grpSpPr>
        <p:sp>
          <p:nvSpPr>
            <p:cNvPr id="38" name="Rounded Rectangle 37"/>
            <p:cNvSpPr/>
            <p:nvPr/>
          </p:nvSpPr>
          <p:spPr>
            <a:xfrm>
              <a:off x="228600" y="2547959"/>
              <a:ext cx="2539848" cy="50004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28599" y="2549222"/>
              <a:ext cx="4105424" cy="498778"/>
            </a:xfrm>
            <a:prstGeom prst="roundRect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89000">
                  <a:schemeClr val="tx1">
                    <a:lumMod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+mj-lt"/>
                  <a:cs typeface="Calibri" pitchFamily="34" charset="0"/>
                </a:rPr>
                <a:t>Accelerating Under Heavy Load (Full Throttle)</a:t>
              </a:r>
              <a:endParaRPr lang="en-US" sz="2400" b="1" dirty="0">
                <a:latin typeface="+mj-lt"/>
                <a:cs typeface="Calibri" pitchFamily="34" charset="0"/>
              </a:endParaRPr>
            </a:p>
          </p:txBody>
        </p:sp>
      </p:grpSp>
      <p:grpSp>
        <p:nvGrpSpPr>
          <p:cNvPr id="41" name="Group 5"/>
          <p:cNvGrpSpPr>
            <a:grpSpLocks/>
          </p:cNvGrpSpPr>
          <p:nvPr/>
        </p:nvGrpSpPr>
        <p:grpSpPr bwMode="auto">
          <a:xfrm>
            <a:off x="9597232" y="5152659"/>
            <a:ext cx="742950" cy="547687"/>
            <a:chOff x="5026" y="3316"/>
            <a:chExt cx="468" cy="345"/>
          </a:xfrm>
        </p:grpSpPr>
        <p:sp>
          <p:nvSpPr>
            <p:cNvPr id="42" name="Oval 6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gray">
            <a:xfrm>
              <a:off x="5026" y="3348"/>
              <a:ext cx="4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>
                  <a:solidFill>
                    <a:srgbClr val="FFFFFF"/>
                  </a:solidFill>
                </a:rPr>
                <a:t>Movie</a:t>
              </a:r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29"/>
          <p:cNvGrpSpPr>
            <a:grpSpLocks/>
          </p:cNvGrpSpPr>
          <p:nvPr/>
        </p:nvGrpSpPr>
        <p:grpSpPr bwMode="auto">
          <a:xfrm>
            <a:off x="5292301" y="5109796"/>
            <a:ext cx="971550" cy="612775"/>
            <a:chOff x="5017" y="3316"/>
            <a:chExt cx="468" cy="345"/>
          </a:xfrm>
        </p:grpSpPr>
        <p:sp>
          <p:nvSpPr>
            <p:cNvPr id="66" name="Oval 30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7" name="Text Box 31">
              <a:hlinkClick r:id="rId5" action="ppaction://hlinkfile"/>
            </p:cNvPr>
            <p:cNvSpPr txBox="1">
              <a:spLocks noChangeArrowheads="1"/>
            </p:cNvSpPr>
            <p:nvPr/>
          </p:nvSpPr>
          <p:spPr bwMode="gray">
            <a:xfrm>
              <a:off x="5017" y="3348"/>
              <a:ext cx="46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 err="1" smtClean="0">
                  <a:solidFill>
                    <a:srgbClr val="FFFFFF"/>
                  </a:solidFill>
                </a:rPr>
                <a:t>Animasi</a:t>
              </a:r>
              <a:endParaRPr lang="en-US" altLang="en-US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68" name="Line 32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16" y="991240"/>
            <a:ext cx="850251" cy="6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056976" y="2976196"/>
            <a:ext cx="4044950" cy="18288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 flipV="1">
            <a:off x="2353839" y="3455621"/>
            <a:ext cx="0" cy="457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>
            <a:off x="2274464" y="4146184"/>
            <a:ext cx="3683000" cy="0"/>
          </a:xfrm>
          <a:prstGeom prst="line">
            <a:avLst/>
          </a:prstGeom>
          <a:noFill/>
          <a:ln w="63500">
            <a:solidFill>
              <a:srgbClr val="99A4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>
            <a:off x="2347489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Line 9"/>
          <p:cNvSpPr>
            <a:spLocks noChangeShapeType="1"/>
          </p:cNvSpPr>
          <p:nvPr/>
        </p:nvSpPr>
        <p:spPr bwMode="auto">
          <a:xfrm>
            <a:off x="2738014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Line 10"/>
          <p:cNvSpPr>
            <a:spLocks noChangeShapeType="1"/>
          </p:cNvSpPr>
          <p:nvPr/>
        </p:nvSpPr>
        <p:spPr bwMode="auto">
          <a:xfrm>
            <a:off x="3195214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" name="Line 11"/>
          <p:cNvSpPr>
            <a:spLocks noChangeShapeType="1"/>
          </p:cNvSpPr>
          <p:nvPr/>
        </p:nvSpPr>
        <p:spPr bwMode="auto">
          <a:xfrm>
            <a:off x="3725439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Line 12"/>
          <p:cNvSpPr>
            <a:spLocks noChangeShapeType="1"/>
          </p:cNvSpPr>
          <p:nvPr/>
        </p:nvSpPr>
        <p:spPr bwMode="auto">
          <a:xfrm>
            <a:off x="4044526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>
            <a:off x="4614439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5379614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" name="Line 15"/>
          <p:cNvSpPr>
            <a:spLocks noChangeShapeType="1"/>
          </p:cNvSpPr>
          <p:nvPr/>
        </p:nvSpPr>
        <p:spPr bwMode="auto">
          <a:xfrm>
            <a:off x="5536776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" name="Line 16"/>
          <p:cNvSpPr>
            <a:spLocks noChangeShapeType="1"/>
          </p:cNvSpPr>
          <p:nvPr/>
        </p:nvSpPr>
        <p:spPr bwMode="auto">
          <a:xfrm>
            <a:off x="5849514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" name="Freeform 17"/>
          <p:cNvSpPr>
            <a:spLocks/>
          </p:cNvSpPr>
          <p:nvPr/>
        </p:nvSpPr>
        <p:spPr bwMode="auto">
          <a:xfrm>
            <a:off x="2347489" y="3422284"/>
            <a:ext cx="3592512" cy="938212"/>
          </a:xfrm>
          <a:custGeom>
            <a:avLst/>
            <a:gdLst>
              <a:gd name="T0" fmla="*/ 0 w 2388"/>
              <a:gd name="T1" fmla="*/ 2147483647 h 508"/>
              <a:gd name="T2" fmla="*/ 2147483647 w 2388"/>
              <a:gd name="T3" fmla="*/ 2147483647 h 508"/>
              <a:gd name="T4" fmla="*/ 2147483647 w 2388"/>
              <a:gd name="T5" fmla="*/ 2147483647 h 508"/>
              <a:gd name="T6" fmla="*/ 2147483647 w 2388"/>
              <a:gd name="T7" fmla="*/ 2147483647 h 508"/>
              <a:gd name="T8" fmla="*/ 2147483647 w 2388"/>
              <a:gd name="T9" fmla="*/ 0 h 508"/>
              <a:gd name="T10" fmla="*/ 2147483647 w 2388"/>
              <a:gd name="T11" fmla="*/ 0 h 508"/>
              <a:gd name="T12" fmla="*/ 2147483647 w 2388"/>
              <a:gd name="T13" fmla="*/ 2147483647 h 508"/>
              <a:gd name="T14" fmla="*/ 2147483647 w 2388"/>
              <a:gd name="T15" fmla="*/ 2147483647 h 508"/>
              <a:gd name="T16" fmla="*/ 2147483647 w 2388"/>
              <a:gd name="T17" fmla="*/ 2147483647 h 508"/>
              <a:gd name="T18" fmla="*/ 2147483647 w 2388"/>
              <a:gd name="T19" fmla="*/ 2147483647 h 508"/>
              <a:gd name="T20" fmla="*/ 2147483647 w 2388"/>
              <a:gd name="T21" fmla="*/ 2147483647 h 5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88"/>
              <a:gd name="T34" fmla="*/ 0 h 508"/>
              <a:gd name="T35" fmla="*/ 2388 w 2388"/>
              <a:gd name="T36" fmla="*/ 508 h 5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88" h="508">
                <a:moveTo>
                  <a:pt x="0" y="392"/>
                </a:moveTo>
                <a:lnTo>
                  <a:pt x="260" y="388"/>
                </a:lnTo>
                <a:lnTo>
                  <a:pt x="564" y="232"/>
                </a:lnTo>
                <a:lnTo>
                  <a:pt x="912" y="232"/>
                </a:lnTo>
                <a:lnTo>
                  <a:pt x="1128" y="0"/>
                </a:lnTo>
                <a:lnTo>
                  <a:pt x="1512" y="0"/>
                </a:lnTo>
                <a:lnTo>
                  <a:pt x="2016" y="388"/>
                </a:lnTo>
                <a:lnTo>
                  <a:pt x="2120" y="388"/>
                </a:lnTo>
                <a:lnTo>
                  <a:pt x="2228" y="508"/>
                </a:lnTo>
                <a:lnTo>
                  <a:pt x="2336" y="388"/>
                </a:lnTo>
                <a:lnTo>
                  <a:pt x="2388" y="388"/>
                </a:lnTo>
              </a:path>
            </a:pathLst>
          </a:cu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1949026" y="2976196"/>
            <a:ext cx="938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i="1">
                <a:solidFill>
                  <a:srgbClr val="000000"/>
                </a:solidFill>
              </a:rPr>
              <a:t>Vehicle Speed</a:t>
            </a:r>
          </a:p>
        </p:txBody>
      </p:sp>
      <p:grpSp>
        <p:nvGrpSpPr>
          <p:cNvPr id="58" name="Group 19"/>
          <p:cNvGrpSpPr>
            <a:grpSpLocks/>
          </p:cNvGrpSpPr>
          <p:nvPr/>
        </p:nvGrpSpPr>
        <p:grpSpPr bwMode="auto">
          <a:xfrm rot="-3098760">
            <a:off x="3599232" y="3613578"/>
            <a:ext cx="547687" cy="63500"/>
            <a:chOff x="384" y="2632"/>
            <a:chExt cx="258" cy="40"/>
          </a:xfrm>
        </p:grpSpPr>
        <p:sp>
          <p:nvSpPr>
            <p:cNvPr id="59" name="Line 20"/>
            <p:cNvSpPr>
              <a:spLocks noChangeShapeType="1"/>
            </p:cNvSpPr>
            <p:nvPr/>
          </p:nvSpPr>
          <p:spPr bwMode="ltGray">
            <a:xfrm>
              <a:off x="384" y="2654"/>
              <a:ext cx="258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" name="Line 21"/>
            <p:cNvSpPr>
              <a:spLocks noChangeShapeType="1"/>
            </p:cNvSpPr>
            <p:nvPr/>
          </p:nvSpPr>
          <p:spPr bwMode="ltGray">
            <a:xfrm>
              <a:off x="384" y="2632"/>
              <a:ext cx="258" cy="0"/>
            </a:xfrm>
            <a:prstGeom prst="line">
              <a:avLst/>
            </a:pr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1" name="Line 22"/>
            <p:cNvSpPr>
              <a:spLocks noChangeShapeType="1"/>
            </p:cNvSpPr>
            <p:nvPr/>
          </p:nvSpPr>
          <p:spPr bwMode="ltGray">
            <a:xfrm>
              <a:off x="384" y="2672"/>
              <a:ext cx="258" cy="0"/>
            </a:xfrm>
            <a:prstGeom prst="line">
              <a:avLst/>
            </a:pr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2" name="Line 23"/>
            <p:cNvSpPr>
              <a:spLocks noChangeShapeType="1"/>
            </p:cNvSpPr>
            <p:nvPr/>
          </p:nvSpPr>
          <p:spPr bwMode="ltGray">
            <a:xfrm>
              <a:off x="384" y="2638"/>
              <a:ext cx="258" cy="0"/>
            </a:xfrm>
            <a:prstGeom prst="line">
              <a:avLst/>
            </a:pr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3" name="Line 24"/>
            <p:cNvSpPr>
              <a:spLocks noChangeShapeType="1"/>
            </p:cNvSpPr>
            <p:nvPr/>
          </p:nvSpPr>
          <p:spPr bwMode="ltGray">
            <a:xfrm>
              <a:off x="384" y="2666"/>
              <a:ext cx="258" cy="0"/>
            </a:xfrm>
            <a:prstGeom prst="line">
              <a:avLst/>
            </a:pr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87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06_Decelerat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2573" y="2976071"/>
            <a:ext cx="3661998" cy="2746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TOYOTA</a:t>
            </a:r>
            <a:r>
              <a:rPr lang="en-US" dirty="0"/>
              <a:t> Hybrid System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-1" y="2150994"/>
            <a:ext cx="4664468" cy="500041"/>
            <a:chOff x="228599" y="2547959"/>
            <a:chExt cx="4105424" cy="500041"/>
          </a:xfrm>
        </p:grpSpPr>
        <p:sp>
          <p:nvSpPr>
            <p:cNvPr id="38" name="Rounded Rectangle 37"/>
            <p:cNvSpPr/>
            <p:nvPr/>
          </p:nvSpPr>
          <p:spPr>
            <a:xfrm>
              <a:off x="228600" y="2547959"/>
              <a:ext cx="2539848" cy="50004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28599" y="2549222"/>
              <a:ext cx="4105424" cy="498778"/>
            </a:xfrm>
            <a:prstGeom prst="roundRect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89000">
                  <a:schemeClr val="tx1">
                    <a:lumMod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+mj-lt"/>
                  <a:cs typeface="Calibri" pitchFamily="34" charset="0"/>
                </a:rPr>
                <a:t>Decelerating</a:t>
              </a:r>
              <a:endParaRPr lang="en-US" sz="2400" b="1" dirty="0">
                <a:latin typeface="+mj-lt"/>
                <a:cs typeface="Calibri" pitchFamily="34" charset="0"/>
              </a:endParaRPr>
            </a:p>
          </p:txBody>
        </p:sp>
      </p:grpSp>
      <p:grpSp>
        <p:nvGrpSpPr>
          <p:cNvPr id="41" name="Group 5"/>
          <p:cNvGrpSpPr>
            <a:grpSpLocks/>
          </p:cNvGrpSpPr>
          <p:nvPr/>
        </p:nvGrpSpPr>
        <p:grpSpPr bwMode="auto">
          <a:xfrm>
            <a:off x="9597232" y="5152659"/>
            <a:ext cx="742950" cy="547687"/>
            <a:chOff x="5026" y="3316"/>
            <a:chExt cx="468" cy="345"/>
          </a:xfrm>
        </p:grpSpPr>
        <p:sp>
          <p:nvSpPr>
            <p:cNvPr id="42" name="Oval 6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gray">
            <a:xfrm>
              <a:off x="5026" y="3348"/>
              <a:ext cx="4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>
                  <a:solidFill>
                    <a:srgbClr val="FFFFFF"/>
                  </a:solidFill>
                </a:rPr>
                <a:t>Movie</a:t>
              </a:r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29"/>
          <p:cNvGrpSpPr>
            <a:grpSpLocks/>
          </p:cNvGrpSpPr>
          <p:nvPr/>
        </p:nvGrpSpPr>
        <p:grpSpPr bwMode="auto">
          <a:xfrm>
            <a:off x="5292301" y="5109796"/>
            <a:ext cx="971550" cy="612775"/>
            <a:chOff x="5017" y="3316"/>
            <a:chExt cx="468" cy="345"/>
          </a:xfrm>
        </p:grpSpPr>
        <p:sp>
          <p:nvSpPr>
            <p:cNvPr id="66" name="Oval 30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7" name="Text Box 31">
              <a:hlinkClick r:id="rId5" action="ppaction://hlinkfile"/>
            </p:cNvPr>
            <p:cNvSpPr txBox="1">
              <a:spLocks noChangeArrowheads="1"/>
            </p:cNvSpPr>
            <p:nvPr/>
          </p:nvSpPr>
          <p:spPr bwMode="gray">
            <a:xfrm>
              <a:off x="5017" y="3348"/>
              <a:ext cx="46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 err="1" smtClean="0">
                  <a:solidFill>
                    <a:srgbClr val="FFFFFF"/>
                  </a:solidFill>
                </a:rPr>
                <a:t>Animasi</a:t>
              </a:r>
              <a:endParaRPr lang="en-US" altLang="en-US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68" name="Line 32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16" y="991240"/>
            <a:ext cx="850251" cy="6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090192" y="2976196"/>
            <a:ext cx="4044950" cy="18288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 flipV="1">
            <a:off x="2387055" y="3455621"/>
            <a:ext cx="0" cy="457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>
            <a:off x="2307680" y="4146184"/>
            <a:ext cx="3683000" cy="0"/>
          </a:xfrm>
          <a:prstGeom prst="line">
            <a:avLst/>
          </a:prstGeom>
          <a:noFill/>
          <a:ln w="63500">
            <a:solidFill>
              <a:srgbClr val="99A4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>
            <a:off x="2380705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Line 9"/>
          <p:cNvSpPr>
            <a:spLocks noChangeShapeType="1"/>
          </p:cNvSpPr>
          <p:nvPr/>
        </p:nvSpPr>
        <p:spPr bwMode="auto">
          <a:xfrm>
            <a:off x="27712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Line 10"/>
          <p:cNvSpPr>
            <a:spLocks noChangeShapeType="1"/>
          </p:cNvSpPr>
          <p:nvPr/>
        </p:nvSpPr>
        <p:spPr bwMode="auto">
          <a:xfrm>
            <a:off x="3228430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" name="Line 11"/>
          <p:cNvSpPr>
            <a:spLocks noChangeShapeType="1"/>
          </p:cNvSpPr>
          <p:nvPr/>
        </p:nvSpPr>
        <p:spPr bwMode="auto">
          <a:xfrm>
            <a:off x="3758655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Line 12"/>
          <p:cNvSpPr>
            <a:spLocks noChangeShapeType="1"/>
          </p:cNvSpPr>
          <p:nvPr/>
        </p:nvSpPr>
        <p:spPr bwMode="auto">
          <a:xfrm>
            <a:off x="4077742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>
            <a:off x="4647655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54128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" name="Line 15"/>
          <p:cNvSpPr>
            <a:spLocks noChangeShapeType="1"/>
          </p:cNvSpPr>
          <p:nvPr/>
        </p:nvSpPr>
        <p:spPr bwMode="auto">
          <a:xfrm>
            <a:off x="5569992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" name="Line 16"/>
          <p:cNvSpPr>
            <a:spLocks noChangeShapeType="1"/>
          </p:cNvSpPr>
          <p:nvPr/>
        </p:nvSpPr>
        <p:spPr bwMode="auto">
          <a:xfrm>
            <a:off x="58827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" name="Freeform 17"/>
          <p:cNvSpPr>
            <a:spLocks/>
          </p:cNvSpPr>
          <p:nvPr/>
        </p:nvSpPr>
        <p:spPr bwMode="auto">
          <a:xfrm>
            <a:off x="2380705" y="3422284"/>
            <a:ext cx="3592512" cy="938212"/>
          </a:xfrm>
          <a:custGeom>
            <a:avLst/>
            <a:gdLst>
              <a:gd name="T0" fmla="*/ 0 w 2388"/>
              <a:gd name="T1" fmla="*/ 2147483647 h 508"/>
              <a:gd name="T2" fmla="*/ 2147483647 w 2388"/>
              <a:gd name="T3" fmla="*/ 2147483647 h 508"/>
              <a:gd name="T4" fmla="*/ 2147483647 w 2388"/>
              <a:gd name="T5" fmla="*/ 2147483647 h 508"/>
              <a:gd name="T6" fmla="*/ 2147483647 w 2388"/>
              <a:gd name="T7" fmla="*/ 2147483647 h 508"/>
              <a:gd name="T8" fmla="*/ 2147483647 w 2388"/>
              <a:gd name="T9" fmla="*/ 0 h 508"/>
              <a:gd name="T10" fmla="*/ 2147483647 w 2388"/>
              <a:gd name="T11" fmla="*/ 0 h 508"/>
              <a:gd name="T12" fmla="*/ 2147483647 w 2388"/>
              <a:gd name="T13" fmla="*/ 2147483647 h 508"/>
              <a:gd name="T14" fmla="*/ 2147483647 w 2388"/>
              <a:gd name="T15" fmla="*/ 2147483647 h 508"/>
              <a:gd name="T16" fmla="*/ 2147483647 w 2388"/>
              <a:gd name="T17" fmla="*/ 2147483647 h 508"/>
              <a:gd name="T18" fmla="*/ 2147483647 w 2388"/>
              <a:gd name="T19" fmla="*/ 2147483647 h 508"/>
              <a:gd name="T20" fmla="*/ 2147483647 w 2388"/>
              <a:gd name="T21" fmla="*/ 2147483647 h 5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88"/>
              <a:gd name="T34" fmla="*/ 0 h 508"/>
              <a:gd name="T35" fmla="*/ 2388 w 2388"/>
              <a:gd name="T36" fmla="*/ 508 h 5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88" h="508">
                <a:moveTo>
                  <a:pt x="0" y="392"/>
                </a:moveTo>
                <a:lnTo>
                  <a:pt x="260" y="388"/>
                </a:lnTo>
                <a:lnTo>
                  <a:pt x="564" y="232"/>
                </a:lnTo>
                <a:lnTo>
                  <a:pt x="912" y="232"/>
                </a:lnTo>
                <a:lnTo>
                  <a:pt x="1128" y="0"/>
                </a:lnTo>
                <a:lnTo>
                  <a:pt x="1512" y="0"/>
                </a:lnTo>
                <a:lnTo>
                  <a:pt x="2016" y="388"/>
                </a:lnTo>
                <a:lnTo>
                  <a:pt x="2120" y="388"/>
                </a:lnTo>
                <a:lnTo>
                  <a:pt x="2228" y="508"/>
                </a:lnTo>
                <a:lnTo>
                  <a:pt x="2336" y="388"/>
                </a:lnTo>
                <a:lnTo>
                  <a:pt x="2388" y="388"/>
                </a:lnTo>
              </a:path>
            </a:pathLst>
          </a:cu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1982242" y="2976196"/>
            <a:ext cx="938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i="1">
                <a:solidFill>
                  <a:srgbClr val="000000"/>
                </a:solidFill>
              </a:rPr>
              <a:t>Vehicle Speed</a:t>
            </a:r>
          </a:p>
        </p:txBody>
      </p:sp>
      <p:grpSp>
        <p:nvGrpSpPr>
          <p:cNvPr id="58" name="Group 19"/>
          <p:cNvGrpSpPr>
            <a:grpSpLocks/>
          </p:cNvGrpSpPr>
          <p:nvPr/>
        </p:nvGrpSpPr>
        <p:grpSpPr bwMode="auto">
          <a:xfrm rot="2631662">
            <a:off x="4506367" y="3762009"/>
            <a:ext cx="1082675" cy="63500"/>
            <a:chOff x="384" y="2632"/>
            <a:chExt cx="258" cy="40"/>
          </a:xfrm>
        </p:grpSpPr>
        <p:sp>
          <p:nvSpPr>
            <p:cNvPr id="59" name="Line 20"/>
            <p:cNvSpPr>
              <a:spLocks noChangeShapeType="1"/>
            </p:cNvSpPr>
            <p:nvPr/>
          </p:nvSpPr>
          <p:spPr bwMode="ltGray">
            <a:xfrm>
              <a:off x="384" y="2654"/>
              <a:ext cx="258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" name="Line 21"/>
            <p:cNvSpPr>
              <a:spLocks noChangeShapeType="1"/>
            </p:cNvSpPr>
            <p:nvPr/>
          </p:nvSpPr>
          <p:spPr bwMode="ltGray">
            <a:xfrm>
              <a:off x="384" y="2632"/>
              <a:ext cx="258" cy="0"/>
            </a:xfrm>
            <a:prstGeom prst="line">
              <a:avLst/>
            </a:pr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1" name="Line 22"/>
            <p:cNvSpPr>
              <a:spLocks noChangeShapeType="1"/>
            </p:cNvSpPr>
            <p:nvPr/>
          </p:nvSpPr>
          <p:spPr bwMode="ltGray">
            <a:xfrm>
              <a:off x="384" y="2672"/>
              <a:ext cx="258" cy="0"/>
            </a:xfrm>
            <a:prstGeom prst="line">
              <a:avLst/>
            </a:pr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2" name="Line 23"/>
            <p:cNvSpPr>
              <a:spLocks noChangeShapeType="1"/>
            </p:cNvSpPr>
            <p:nvPr/>
          </p:nvSpPr>
          <p:spPr bwMode="ltGray">
            <a:xfrm>
              <a:off x="384" y="2638"/>
              <a:ext cx="258" cy="0"/>
            </a:xfrm>
            <a:prstGeom prst="line">
              <a:avLst/>
            </a:pr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3" name="Line 24"/>
            <p:cNvSpPr>
              <a:spLocks noChangeShapeType="1"/>
            </p:cNvSpPr>
            <p:nvPr/>
          </p:nvSpPr>
          <p:spPr bwMode="ltGray">
            <a:xfrm>
              <a:off x="384" y="2666"/>
              <a:ext cx="258" cy="0"/>
            </a:xfrm>
            <a:prstGeom prst="line">
              <a:avLst/>
            </a:pr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089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07_Revers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9006" y="2976195"/>
            <a:ext cx="3661833" cy="2746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TOYOTA</a:t>
            </a:r>
            <a:r>
              <a:rPr lang="en-US" dirty="0"/>
              <a:t> Hybrid System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-1" y="2150994"/>
            <a:ext cx="4664468" cy="500041"/>
            <a:chOff x="228599" y="2547959"/>
            <a:chExt cx="4105424" cy="500041"/>
          </a:xfrm>
        </p:grpSpPr>
        <p:sp>
          <p:nvSpPr>
            <p:cNvPr id="38" name="Rounded Rectangle 37"/>
            <p:cNvSpPr/>
            <p:nvPr/>
          </p:nvSpPr>
          <p:spPr>
            <a:xfrm>
              <a:off x="228600" y="2547959"/>
              <a:ext cx="2539848" cy="50004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28599" y="2549222"/>
              <a:ext cx="4105424" cy="498778"/>
            </a:xfrm>
            <a:prstGeom prst="roundRect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89000">
                  <a:schemeClr val="tx1">
                    <a:lumMod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+mj-lt"/>
                  <a:cs typeface="Calibri" pitchFamily="34" charset="0"/>
                </a:rPr>
                <a:t>Driving in Reverse</a:t>
              </a:r>
              <a:endParaRPr lang="en-US" sz="2400" b="1" dirty="0">
                <a:latin typeface="+mj-lt"/>
                <a:cs typeface="Calibri" pitchFamily="34" charset="0"/>
              </a:endParaRPr>
            </a:p>
          </p:txBody>
        </p:sp>
      </p:grpSp>
      <p:grpSp>
        <p:nvGrpSpPr>
          <p:cNvPr id="41" name="Group 5"/>
          <p:cNvGrpSpPr>
            <a:grpSpLocks/>
          </p:cNvGrpSpPr>
          <p:nvPr/>
        </p:nvGrpSpPr>
        <p:grpSpPr bwMode="auto">
          <a:xfrm>
            <a:off x="9597232" y="5152659"/>
            <a:ext cx="742950" cy="547687"/>
            <a:chOff x="5026" y="3316"/>
            <a:chExt cx="468" cy="345"/>
          </a:xfrm>
        </p:grpSpPr>
        <p:sp>
          <p:nvSpPr>
            <p:cNvPr id="42" name="Oval 6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gray">
            <a:xfrm>
              <a:off x="5026" y="3348"/>
              <a:ext cx="4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>
                  <a:solidFill>
                    <a:srgbClr val="FFFFFF"/>
                  </a:solidFill>
                </a:rPr>
                <a:t>Movie</a:t>
              </a:r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29"/>
          <p:cNvGrpSpPr>
            <a:grpSpLocks/>
          </p:cNvGrpSpPr>
          <p:nvPr/>
        </p:nvGrpSpPr>
        <p:grpSpPr bwMode="auto">
          <a:xfrm>
            <a:off x="5292301" y="5109796"/>
            <a:ext cx="971550" cy="612775"/>
            <a:chOff x="5017" y="3316"/>
            <a:chExt cx="468" cy="345"/>
          </a:xfrm>
        </p:grpSpPr>
        <p:sp>
          <p:nvSpPr>
            <p:cNvPr id="66" name="Oval 30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7" name="Text Box 31">
              <a:hlinkClick r:id="rId5" action="ppaction://hlinkfile"/>
            </p:cNvPr>
            <p:cNvSpPr txBox="1">
              <a:spLocks noChangeArrowheads="1"/>
            </p:cNvSpPr>
            <p:nvPr/>
          </p:nvSpPr>
          <p:spPr bwMode="gray">
            <a:xfrm>
              <a:off x="5017" y="3348"/>
              <a:ext cx="46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 err="1" smtClean="0">
                  <a:solidFill>
                    <a:srgbClr val="FFFFFF"/>
                  </a:solidFill>
                </a:rPr>
                <a:t>Animasi</a:t>
              </a:r>
              <a:endParaRPr lang="en-US" altLang="en-US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68" name="Line 32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16" y="991240"/>
            <a:ext cx="850251" cy="6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sp>
        <p:nvSpPr>
          <p:cNvPr id="71" name="Rectangle 5"/>
          <p:cNvSpPr>
            <a:spLocks noChangeArrowheads="1"/>
          </p:cNvSpPr>
          <p:nvPr/>
        </p:nvSpPr>
        <p:spPr bwMode="auto">
          <a:xfrm>
            <a:off x="2090192" y="2976196"/>
            <a:ext cx="4044950" cy="18288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" name="Line 6"/>
          <p:cNvSpPr>
            <a:spLocks noChangeShapeType="1"/>
          </p:cNvSpPr>
          <p:nvPr/>
        </p:nvSpPr>
        <p:spPr bwMode="auto">
          <a:xfrm flipV="1">
            <a:off x="2387055" y="3455621"/>
            <a:ext cx="0" cy="457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3" name="Line 7"/>
          <p:cNvSpPr>
            <a:spLocks noChangeShapeType="1"/>
          </p:cNvSpPr>
          <p:nvPr/>
        </p:nvSpPr>
        <p:spPr bwMode="auto">
          <a:xfrm>
            <a:off x="2307680" y="4146184"/>
            <a:ext cx="3683000" cy="0"/>
          </a:xfrm>
          <a:prstGeom prst="line">
            <a:avLst/>
          </a:prstGeom>
          <a:noFill/>
          <a:ln w="63500">
            <a:solidFill>
              <a:srgbClr val="99A4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4" name="Line 8"/>
          <p:cNvSpPr>
            <a:spLocks noChangeShapeType="1"/>
          </p:cNvSpPr>
          <p:nvPr/>
        </p:nvSpPr>
        <p:spPr bwMode="auto">
          <a:xfrm>
            <a:off x="2380705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5" name="Line 9"/>
          <p:cNvSpPr>
            <a:spLocks noChangeShapeType="1"/>
          </p:cNvSpPr>
          <p:nvPr/>
        </p:nvSpPr>
        <p:spPr bwMode="auto">
          <a:xfrm>
            <a:off x="27712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6" name="Line 10"/>
          <p:cNvSpPr>
            <a:spLocks noChangeShapeType="1"/>
          </p:cNvSpPr>
          <p:nvPr/>
        </p:nvSpPr>
        <p:spPr bwMode="auto">
          <a:xfrm>
            <a:off x="3228430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7" name="Line 11"/>
          <p:cNvSpPr>
            <a:spLocks noChangeShapeType="1"/>
          </p:cNvSpPr>
          <p:nvPr/>
        </p:nvSpPr>
        <p:spPr bwMode="auto">
          <a:xfrm>
            <a:off x="3758655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8" name="Line 12"/>
          <p:cNvSpPr>
            <a:spLocks noChangeShapeType="1"/>
          </p:cNvSpPr>
          <p:nvPr/>
        </p:nvSpPr>
        <p:spPr bwMode="auto">
          <a:xfrm>
            <a:off x="4077742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" name="Line 13"/>
          <p:cNvSpPr>
            <a:spLocks noChangeShapeType="1"/>
          </p:cNvSpPr>
          <p:nvPr/>
        </p:nvSpPr>
        <p:spPr bwMode="auto">
          <a:xfrm>
            <a:off x="4647655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0" name="Line 14"/>
          <p:cNvSpPr>
            <a:spLocks noChangeShapeType="1"/>
          </p:cNvSpPr>
          <p:nvPr/>
        </p:nvSpPr>
        <p:spPr bwMode="auto">
          <a:xfrm>
            <a:off x="54128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" name="Line 15"/>
          <p:cNvSpPr>
            <a:spLocks noChangeShapeType="1"/>
          </p:cNvSpPr>
          <p:nvPr/>
        </p:nvSpPr>
        <p:spPr bwMode="auto">
          <a:xfrm>
            <a:off x="5569992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" name="Line 16"/>
          <p:cNvSpPr>
            <a:spLocks noChangeShapeType="1"/>
          </p:cNvSpPr>
          <p:nvPr/>
        </p:nvSpPr>
        <p:spPr bwMode="auto">
          <a:xfrm>
            <a:off x="58827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3" name="Freeform 17"/>
          <p:cNvSpPr>
            <a:spLocks/>
          </p:cNvSpPr>
          <p:nvPr/>
        </p:nvSpPr>
        <p:spPr bwMode="auto">
          <a:xfrm>
            <a:off x="2380705" y="3422284"/>
            <a:ext cx="3592512" cy="938212"/>
          </a:xfrm>
          <a:custGeom>
            <a:avLst/>
            <a:gdLst>
              <a:gd name="T0" fmla="*/ 0 w 2388"/>
              <a:gd name="T1" fmla="*/ 2147483647 h 508"/>
              <a:gd name="T2" fmla="*/ 2147483647 w 2388"/>
              <a:gd name="T3" fmla="*/ 2147483647 h 508"/>
              <a:gd name="T4" fmla="*/ 2147483647 w 2388"/>
              <a:gd name="T5" fmla="*/ 2147483647 h 508"/>
              <a:gd name="T6" fmla="*/ 2147483647 w 2388"/>
              <a:gd name="T7" fmla="*/ 2147483647 h 508"/>
              <a:gd name="T8" fmla="*/ 2147483647 w 2388"/>
              <a:gd name="T9" fmla="*/ 0 h 508"/>
              <a:gd name="T10" fmla="*/ 2147483647 w 2388"/>
              <a:gd name="T11" fmla="*/ 0 h 508"/>
              <a:gd name="T12" fmla="*/ 2147483647 w 2388"/>
              <a:gd name="T13" fmla="*/ 2147483647 h 508"/>
              <a:gd name="T14" fmla="*/ 2147483647 w 2388"/>
              <a:gd name="T15" fmla="*/ 2147483647 h 508"/>
              <a:gd name="T16" fmla="*/ 2147483647 w 2388"/>
              <a:gd name="T17" fmla="*/ 2147483647 h 508"/>
              <a:gd name="T18" fmla="*/ 2147483647 w 2388"/>
              <a:gd name="T19" fmla="*/ 2147483647 h 508"/>
              <a:gd name="T20" fmla="*/ 2147483647 w 2388"/>
              <a:gd name="T21" fmla="*/ 2147483647 h 5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88"/>
              <a:gd name="T34" fmla="*/ 0 h 508"/>
              <a:gd name="T35" fmla="*/ 2388 w 2388"/>
              <a:gd name="T36" fmla="*/ 508 h 5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88" h="508">
                <a:moveTo>
                  <a:pt x="0" y="392"/>
                </a:moveTo>
                <a:lnTo>
                  <a:pt x="260" y="388"/>
                </a:lnTo>
                <a:lnTo>
                  <a:pt x="564" y="232"/>
                </a:lnTo>
                <a:lnTo>
                  <a:pt x="912" y="232"/>
                </a:lnTo>
                <a:lnTo>
                  <a:pt x="1128" y="0"/>
                </a:lnTo>
                <a:lnTo>
                  <a:pt x="1512" y="0"/>
                </a:lnTo>
                <a:lnTo>
                  <a:pt x="2016" y="388"/>
                </a:lnTo>
                <a:lnTo>
                  <a:pt x="2120" y="388"/>
                </a:lnTo>
                <a:lnTo>
                  <a:pt x="2228" y="508"/>
                </a:lnTo>
                <a:lnTo>
                  <a:pt x="2336" y="388"/>
                </a:lnTo>
                <a:lnTo>
                  <a:pt x="2388" y="388"/>
                </a:lnTo>
              </a:path>
            </a:pathLst>
          </a:cu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4" name="Text Box 18"/>
          <p:cNvSpPr txBox="1">
            <a:spLocks noChangeArrowheads="1"/>
          </p:cNvSpPr>
          <p:nvPr/>
        </p:nvSpPr>
        <p:spPr bwMode="auto">
          <a:xfrm>
            <a:off x="1982242" y="2976196"/>
            <a:ext cx="938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i="1">
                <a:solidFill>
                  <a:srgbClr val="000000"/>
                </a:solidFill>
              </a:rPr>
              <a:t>Vehicle Speed</a:t>
            </a:r>
          </a:p>
        </p:txBody>
      </p:sp>
      <p:grpSp>
        <p:nvGrpSpPr>
          <p:cNvPr id="85" name="Group 19"/>
          <p:cNvGrpSpPr>
            <a:grpSpLocks/>
          </p:cNvGrpSpPr>
          <p:nvPr/>
        </p:nvGrpSpPr>
        <p:grpSpPr bwMode="auto">
          <a:xfrm>
            <a:off x="5539830" y="4128721"/>
            <a:ext cx="368300" cy="241300"/>
            <a:chOff x="2492" y="2644"/>
            <a:chExt cx="232" cy="152"/>
          </a:xfrm>
        </p:grpSpPr>
        <p:sp>
          <p:nvSpPr>
            <p:cNvPr id="86" name="Freeform 20"/>
            <p:cNvSpPr>
              <a:spLocks/>
            </p:cNvSpPr>
            <p:nvPr/>
          </p:nvSpPr>
          <p:spPr bwMode="ltGray">
            <a:xfrm>
              <a:off x="2504" y="2654"/>
              <a:ext cx="208" cy="124"/>
            </a:xfrm>
            <a:custGeom>
              <a:avLst/>
              <a:gdLst>
                <a:gd name="T0" fmla="*/ 0 w 208"/>
                <a:gd name="T1" fmla="*/ 0 h 124"/>
                <a:gd name="T2" fmla="*/ 109 w 208"/>
                <a:gd name="T3" fmla="*/ 124 h 124"/>
                <a:gd name="T4" fmla="*/ 208 w 208"/>
                <a:gd name="T5" fmla="*/ 1 h 124"/>
                <a:gd name="T6" fmla="*/ 0 60000 65536"/>
                <a:gd name="T7" fmla="*/ 0 60000 65536"/>
                <a:gd name="T8" fmla="*/ 0 60000 65536"/>
                <a:gd name="T9" fmla="*/ 0 w 208"/>
                <a:gd name="T10" fmla="*/ 0 h 124"/>
                <a:gd name="T11" fmla="*/ 208 w 208"/>
                <a:gd name="T12" fmla="*/ 124 h 1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" h="124">
                  <a:moveTo>
                    <a:pt x="0" y="0"/>
                  </a:moveTo>
                  <a:lnTo>
                    <a:pt x="109" y="124"/>
                  </a:lnTo>
                  <a:lnTo>
                    <a:pt x="208" y="1"/>
                  </a:lnTo>
                </a:path>
              </a:pathLst>
            </a:cu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" name="Freeform 21"/>
            <p:cNvSpPr>
              <a:spLocks/>
            </p:cNvSpPr>
            <p:nvPr/>
          </p:nvSpPr>
          <p:spPr bwMode="ltGray">
            <a:xfrm>
              <a:off x="2495" y="2663"/>
              <a:ext cx="226" cy="129"/>
            </a:xfrm>
            <a:custGeom>
              <a:avLst/>
              <a:gdLst>
                <a:gd name="T0" fmla="*/ 0 w 226"/>
                <a:gd name="T1" fmla="*/ 0 h 129"/>
                <a:gd name="T2" fmla="*/ 105 w 226"/>
                <a:gd name="T3" fmla="*/ 129 h 129"/>
                <a:gd name="T4" fmla="*/ 126 w 226"/>
                <a:gd name="T5" fmla="*/ 129 h 129"/>
                <a:gd name="T6" fmla="*/ 226 w 226"/>
                <a:gd name="T7" fmla="*/ 1 h 1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6"/>
                <a:gd name="T13" fmla="*/ 0 h 129"/>
                <a:gd name="T14" fmla="*/ 226 w 226"/>
                <a:gd name="T15" fmla="*/ 129 h 1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6" h="129">
                  <a:moveTo>
                    <a:pt x="0" y="0"/>
                  </a:moveTo>
                  <a:lnTo>
                    <a:pt x="105" y="129"/>
                  </a:lnTo>
                  <a:lnTo>
                    <a:pt x="126" y="129"/>
                  </a:lnTo>
                  <a:lnTo>
                    <a:pt x="226" y="1"/>
                  </a:lnTo>
                </a:path>
              </a:pathLst>
            </a:cu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8" name="Freeform 22"/>
            <p:cNvSpPr>
              <a:spLocks/>
            </p:cNvSpPr>
            <p:nvPr/>
          </p:nvSpPr>
          <p:spPr bwMode="ltGray">
            <a:xfrm>
              <a:off x="2492" y="2670"/>
              <a:ext cx="232" cy="126"/>
            </a:xfrm>
            <a:custGeom>
              <a:avLst/>
              <a:gdLst>
                <a:gd name="T0" fmla="*/ 0 w 232"/>
                <a:gd name="T1" fmla="*/ 0 h 126"/>
                <a:gd name="T2" fmla="*/ 108 w 232"/>
                <a:gd name="T3" fmla="*/ 126 h 126"/>
                <a:gd name="T4" fmla="*/ 132 w 232"/>
                <a:gd name="T5" fmla="*/ 126 h 126"/>
                <a:gd name="T6" fmla="*/ 232 w 232"/>
                <a:gd name="T7" fmla="*/ 1 h 1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2"/>
                <a:gd name="T13" fmla="*/ 0 h 126"/>
                <a:gd name="T14" fmla="*/ 232 w 232"/>
                <a:gd name="T15" fmla="*/ 126 h 1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2" h="126">
                  <a:moveTo>
                    <a:pt x="0" y="0"/>
                  </a:moveTo>
                  <a:lnTo>
                    <a:pt x="108" y="126"/>
                  </a:lnTo>
                  <a:lnTo>
                    <a:pt x="132" y="126"/>
                  </a:lnTo>
                  <a:lnTo>
                    <a:pt x="232" y="1"/>
                  </a:lnTo>
                </a:path>
              </a:pathLst>
            </a:cu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9" name="Freeform 23"/>
            <p:cNvSpPr>
              <a:spLocks/>
            </p:cNvSpPr>
            <p:nvPr/>
          </p:nvSpPr>
          <p:spPr bwMode="ltGray">
            <a:xfrm>
              <a:off x="2513" y="2649"/>
              <a:ext cx="187" cy="107"/>
            </a:xfrm>
            <a:custGeom>
              <a:avLst/>
              <a:gdLst>
                <a:gd name="T0" fmla="*/ 0 w 190"/>
                <a:gd name="T1" fmla="*/ 0 h 110"/>
                <a:gd name="T2" fmla="*/ 91 w 190"/>
                <a:gd name="T3" fmla="*/ 98 h 110"/>
                <a:gd name="T4" fmla="*/ 98 w 190"/>
                <a:gd name="T5" fmla="*/ 98 h 110"/>
                <a:gd name="T6" fmla="*/ 178 w 190"/>
                <a:gd name="T7" fmla="*/ 1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0"/>
                <a:gd name="T13" fmla="*/ 0 h 110"/>
                <a:gd name="T14" fmla="*/ 190 w 190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0" h="110">
                  <a:moveTo>
                    <a:pt x="0" y="0"/>
                  </a:moveTo>
                  <a:lnTo>
                    <a:pt x="96" y="110"/>
                  </a:lnTo>
                  <a:lnTo>
                    <a:pt x="106" y="110"/>
                  </a:lnTo>
                  <a:lnTo>
                    <a:pt x="190" y="1"/>
                  </a:lnTo>
                </a:path>
              </a:pathLst>
            </a:cu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0" name="Freeform 24"/>
            <p:cNvSpPr>
              <a:spLocks/>
            </p:cNvSpPr>
            <p:nvPr/>
          </p:nvSpPr>
          <p:spPr bwMode="ltGray">
            <a:xfrm>
              <a:off x="2520" y="2644"/>
              <a:ext cx="177" cy="107"/>
            </a:xfrm>
            <a:custGeom>
              <a:avLst/>
              <a:gdLst>
                <a:gd name="T0" fmla="*/ 0 w 208"/>
                <a:gd name="T1" fmla="*/ 0 h 124"/>
                <a:gd name="T2" fmla="*/ 57 w 208"/>
                <a:gd name="T3" fmla="*/ 68 h 124"/>
                <a:gd name="T4" fmla="*/ 109 w 208"/>
                <a:gd name="T5" fmla="*/ 1 h 124"/>
                <a:gd name="T6" fmla="*/ 0 60000 65536"/>
                <a:gd name="T7" fmla="*/ 0 60000 65536"/>
                <a:gd name="T8" fmla="*/ 0 60000 65536"/>
                <a:gd name="T9" fmla="*/ 0 w 208"/>
                <a:gd name="T10" fmla="*/ 0 h 124"/>
                <a:gd name="T11" fmla="*/ 208 w 208"/>
                <a:gd name="T12" fmla="*/ 124 h 1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" h="124">
                  <a:moveTo>
                    <a:pt x="0" y="0"/>
                  </a:moveTo>
                  <a:lnTo>
                    <a:pt x="109" y="124"/>
                  </a:lnTo>
                  <a:lnTo>
                    <a:pt x="208" y="1"/>
                  </a:lnTo>
                </a:path>
              </a:pathLst>
            </a:cu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251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Perbandingan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Hybrid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16" y="991240"/>
            <a:ext cx="850251" cy="6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pic>
        <p:nvPicPr>
          <p:cNvPr id="40" name="Picture 3" descr="what_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41" y="2112777"/>
            <a:ext cx="3886200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41" y="4294637"/>
            <a:ext cx="861060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3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Utama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TOYOTA</a:t>
            </a:r>
            <a:r>
              <a:rPr lang="en-US" dirty="0" smtClean="0"/>
              <a:t> Hybrid System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16" y="991240"/>
            <a:ext cx="850251" cy="6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pic>
        <p:nvPicPr>
          <p:cNvPr id="8" name="Picture 40" descr="HV system compon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19" y="2336800"/>
            <a:ext cx="54229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8636794" y="4975225"/>
            <a:ext cx="1393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0500" indent="-1905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Verdana" pitchFamily="34" charset="0"/>
              </a:rPr>
              <a:t>Power Cable</a:t>
            </a: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690019" y="5695950"/>
            <a:ext cx="33147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0500" indent="-1905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>
                <a:latin typeface="Verdana" pitchFamily="34" charset="0"/>
              </a:rPr>
              <a:t>Inverter with Converter Assembly</a:t>
            </a:r>
          </a:p>
          <a:p>
            <a:pPr eaLnBrk="1" hangingPunct="1">
              <a:buFontTx/>
              <a:buChar char="•"/>
            </a:pPr>
            <a:r>
              <a:rPr lang="en-US" altLang="en-US" sz="1400">
                <a:latin typeface="Verdana" pitchFamily="34" charset="0"/>
              </a:rPr>
              <a:t>Boost Converter	 • Inverter</a:t>
            </a:r>
            <a:endParaRPr lang="en-US" altLang="en-US" sz="1400">
              <a:latin typeface="Verdana" pitchFamily="34" charset="0"/>
              <a:sym typeface="Symbol" pitchFamily="18" charset="2"/>
            </a:endParaRPr>
          </a:p>
          <a:p>
            <a:pPr eaLnBrk="1" hangingPunct="1">
              <a:buFontTx/>
              <a:buChar char="•"/>
            </a:pPr>
            <a:r>
              <a:rPr lang="en-US" altLang="en-US" sz="1400">
                <a:latin typeface="Verdana" pitchFamily="34" charset="0"/>
                <a:sym typeface="Symbol" pitchFamily="18" charset="2"/>
              </a:rPr>
              <a:t>MG ECU</a:t>
            </a:r>
          </a:p>
          <a:p>
            <a:pPr eaLnBrk="1" hangingPunct="1">
              <a:buFontTx/>
              <a:buChar char="•"/>
            </a:pPr>
            <a:r>
              <a:rPr lang="en-US" altLang="en-US" sz="1400">
                <a:latin typeface="Verdana" pitchFamily="34" charset="0"/>
              </a:rPr>
              <a:t>DC/DC Converter</a:t>
            </a:r>
            <a:br>
              <a:rPr lang="en-US" altLang="en-US" sz="1400">
                <a:latin typeface="Verdana" pitchFamily="34" charset="0"/>
              </a:rPr>
            </a:br>
            <a:r>
              <a:rPr lang="en-US" altLang="en-US" sz="1400">
                <a:latin typeface="Verdana" pitchFamily="34" charset="0"/>
              </a:rPr>
              <a:t>for Auxiliary Battery</a:t>
            </a:r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5154613" y="2078037"/>
            <a:ext cx="18415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Verdana" pitchFamily="34" charset="0"/>
              </a:rPr>
              <a:t>Auxiliary Battery</a:t>
            </a:r>
          </a:p>
          <a:p>
            <a:pPr algn="ctr" eaLnBrk="1" hangingPunct="1"/>
            <a:r>
              <a:rPr lang="en-US" altLang="en-US" sz="1400" dirty="0">
                <a:latin typeface="Verdana" pitchFamily="34" charset="0"/>
              </a:rPr>
              <a:t>(Sealed Type)</a:t>
            </a:r>
          </a:p>
        </p:txBody>
      </p:sp>
      <p:sp>
        <p:nvSpPr>
          <p:cNvPr id="13" name="Freeform 44"/>
          <p:cNvSpPr>
            <a:spLocks/>
          </p:cNvSpPr>
          <p:nvPr/>
        </p:nvSpPr>
        <p:spPr bwMode="auto">
          <a:xfrm>
            <a:off x="7271544" y="4394200"/>
            <a:ext cx="1454150" cy="754063"/>
          </a:xfrm>
          <a:custGeom>
            <a:avLst/>
            <a:gdLst>
              <a:gd name="T0" fmla="*/ 0 w 916"/>
              <a:gd name="T1" fmla="*/ 0 h 475"/>
              <a:gd name="T2" fmla="*/ 1859875313 w 916"/>
              <a:gd name="T3" fmla="*/ 1197075806 h 475"/>
              <a:gd name="T4" fmla="*/ 2147483647 w 916"/>
              <a:gd name="T5" fmla="*/ 1197075806 h 475"/>
              <a:gd name="T6" fmla="*/ 0 60000 65536"/>
              <a:gd name="T7" fmla="*/ 0 60000 65536"/>
              <a:gd name="T8" fmla="*/ 0 60000 65536"/>
              <a:gd name="T9" fmla="*/ 0 w 916"/>
              <a:gd name="T10" fmla="*/ 0 h 475"/>
              <a:gd name="T11" fmla="*/ 916 w 916"/>
              <a:gd name="T12" fmla="*/ 475 h 4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6" h="475">
                <a:moveTo>
                  <a:pt x="0" y="0"/>
                </a:moveTo>
                <a:lnTo>
                  <a:pt x="738" y="475"/>
                </a:lnTo>
                <a:lnTo>
                  <a:pt x="916" y="475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Text Box 47"/>
          <p:cNvSpPr txBox="1">
            <a:spLocks noChangeArrowheads="1"/>
          </p:cNvSpPr>
          <p:nvPr/>
        </p:nvSpPr>
        <p:spPr bwMode="auto">
          <a:xfrm>
            <a:off x="7633494" y="5851525"/>
            <a:ext cx="61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Verdana" pitchFamily="34" charset="0"/>
              </a:rPr>
              <a:t>ECM</a:t>
            </a:r>
          </a:p>
        </p:txBody>
      </p:sp>
      <p:sp>
        <p:nvSpPr>
          <p:cNvPr id="17" name="Text Box 48"/>
          <p:cNvSpPr txBox="1">
            <a:spLocks noChangeArrowheads="1"/>
          </p:cNvSpPr>
          <p:nvPr/>
        </p:nvSpPr>
        <p:spPr bwMode="auto">
          <a:xfrm>
            <a:off x="3299619" y="2803525"/>
            <a:ext cx="9969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Verdana" pitchFamily="34" charset="0"/>
              </a:rPr>
              <a:t>2ZR-FXE Engine</a:t>
            </a:r>
          </a:p>
        </p:txBody>
      </p:sp>
      <p:sp>
        <p:nvSpPr>
          <p:cNvPr id="18" name="Text Box 49"/>
          <p:cNvSpPr txBox="1">
            <a:spLocks noChangeArrowheads="1"/>
          </p:cNvSpPr>
          <p:nvPr/>
        </p:nvSpPr>
        <p:spPr bwMode="auto">
          <a:xfrm>
            <a:off x="8176419" y="5334000"/>
            <a:ext cx="2209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Verdana" pitchFamily="34" charset="0"/>
              </a:rPr>
              <a:t>Power Management Control ECU (HV CPU)</a:t>
            </a:r>
          </a:p>
        </p:txBody>
      </p:sp>
      <p:sp>
        <p:nvSpPr>
          <p:cNvPr id="19" name="Text Box 50"/>
          <p:cNvSpPr txBox="1">
            <a:spLocks noChangeArrowheads="1"/>
          </p:cNvSpPr>
          <p:nvPr/>
        </p:nvSpPr>
        <p:spPr bwMode="auto">
          <a:xfrm>
            <a:off x="3071019" y="3565525"/>
            <a:ext cx="16065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>
                <a:latin typeface="Verdana" pitchFamily="34" charset="0"/>
              </a:rPr>
              <a:t>Cooler Compressor with Motor Assembly</a:t>
            </a:r>
          </a:p>
        </p:txBody>
      </p:sp>
      <p:sp>
        <p:nvSpPr>
          <p:cNvPr id="20" name="Text Box 51"/>
          <p:cNvSpPr txBox="1">
            <a:spLocks noChangeArrowheads="1"/>
          </p:cNvSpPr>
          <p:nvPr/>
        </p:nvSpPr>
        <p:spPr bwMode="auto">
          <a:xfrm>
            <a:off x="6792119" y="6356350"/>
            <a:ext cx="2209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0500" indent="-1905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Verdana" pitchFamily="34" charset="0"/>
              </a:rPr>
              <a:t>P410 Hybrid Transaxle</a:t>
            </a:r>
          </a:p>
          <a:p>
            <a:pPr eaLnBrk="1" hangingPunct="1">
              <a:buFontTx/>
              <a:buChar char="•"/>
            </a:pPr>
            <a:r>
              <a:rPr lang="en-US" altLang="en-US" sz="1400">
                <a:latin typeface="Verdana" pitchFamily="34" charset="0"/>
              </a:rPr>
              <a:t>MG1	• MG2</a:t>
            </a:r>
          </a:p>
        </p:txBody>
      </p:sp>
      <p:sp>
        <p:nvSpPr>
          <p:cNvPr id="21" name="Freeform 52"/>
          <p:cNvSpPr>
            <a:spLocks/>
          </p:cNvSpPr>
          <p:nvPr/>
        </p:nvSpPr>
        <p:spPr bwMode="auto">
          <a:xfrm>
            <a:off x="7076282" y="4646613"/>
            <a:ext cx="1146175" cy="922337"/>
          </a:xfrm>
          <a:custGeom>
            <a:avLst/>
            <a:gdLst>
              <a:gd name="T0" fmla="*/ 0 w 722"/>
              <a:gd name="T1" fmla="*/ 0 h 581"/>
              <a:gd name="T2" fmla="*/ 1370965000 w 722"/>
              <a:gd name="T3" fmla="*/ 1464209194 h 581"/>
              <a:gd name="T4" fmla="*/ 1819552813 w 722"/>
              <a:gd name="T5" fmla="*/ 1464209194 h 581"/>
              <a:gd name="T6" fmla="*/ 0 60000 65536"/>
              <a:gd name="T7" fmla="*/ 0 60000 65536"/>
              <a:gd name="T8" fmla="*/ 0 60000 65536"/>
              <a:gd name="T9" fmla="*/ 0 w 722"/>
              <a:gd name="T10" fmla="*/ 0 h 581"/>
              <a:gd name="T11" fmla="*/ 722 w 722"/>
              <a:gd name="T12" fmla="*/ 581 h 5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581">
                <a:moveTo>
                  <a:pt x="0" y="0"/>
                </a:moveTo>
                <a:lnTo>
                  <a:pt x="544" y="581"/>
                </a:lnTo>
                <a:lnTo>
                  <a:pt x="722" y="581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Freeform 53"/>
          <p:cNvSpPr>
            <a:spLocks/>
          </p:cNvSpPr>
          <p:nvPr/>
        </p:nvSpPr>
        <p:spPr bwMode="auto">
          <a:xfrm>
            <a:off x="6147594" y="5480050"/>
            <a:ext cx="733425" cy="1147763"/>
          </a:xfrm>
          <a:custGeom>
            <a:avLst/>
            <a:gdLst>
              <a:gd name="T0" fmla="*/ 0 w 462"/>
              <a:gd name="T1" fmla="*/ 0 h 723"/>
              <a:gd name="T2" fmla="*/ 715724375 w 462"/>
              <a:gd name="T3" fmla="*/ 1822074556 h 723"/>
              <a:gd name="T4" fmla="*/ 1164312188 w 462"/>
              <a:gd name="T5" fmla="*/ 1822074556 h 723"/>
              <a:gd name="T6" fmla="*/ 0 60000 65536"/>
              <a:gd name="T7" fmla="*/ 0 60000 65536"/>
              <a:gd name="T8" fmla="*/ 0 60000 65536"/>
              <a:gd name="T9" fmla="*/ 0 w 462"/>
              <a:gd name="T10" fmla="*/ 0 h 723"/>
              <a:gd name="T11" fmla="*/ 462 w 462"/>
              <a:gd name="T12" fmla="*/ 723 h 7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2" h="723">
                <a:moveTo>
                  <a:pt x="0" y="0"/>
                </a:moveTo>
                <a:lnTo>
                  <a:pt x="284" y="723"/>
                </a:lnTo>
                <a:lnTo>
                  <a:pt x="462" y="723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Freeform 54"/>
          <p:cNvSpPr>
            <a:spLocks/>
          </p:cNvSpPr>
          <p:nvPr/>
        </p:nvSpPr>
        <p:spPr bwMode="auto">
          <a:xfrm>
            <a:off x="3604419" y="4953000"/>
            <a:ext cx="2111375" cy="666750"/>
          </a:xfrm>
          <a:custGeom>
            <a:avLst/>
            <a:gdLst>
              <a:gd name="T0" fmla="*/ 2147483647 w 754"/>
              <a:gd name="T1" fmla="*/ 0 h 677"/>
              <a:gd name="T2" fmla="*/ 0 w 754"/>
              <a:gd name="T3" fmla="*/ 484004363 h 677"/>
              <a:gd name="T4" fmla="*/ 0 w 754"/>
              <a:gd name="T5" fmla="*/ 656655188 h 677"/>
              <a:gd name="T6" fmla="*/ 0 60000 65536"/>
              <a:gd name="T7" fmla="*/ 0 60000 65536"/>
              <a:gd name="T8" fmla="*/ 0 60000 65536"/>
              <a:gd name="T9" fmla="*/ 0 w 754"/>
              <a:gd name="T10" fmla="*/ 0 h 677"/>
              <a:gd name="T11" fmla="*/ 754 w 754"/>
              <a:gd name="T12" fmla="*/ 677 h 6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4" h="677">
                <a:moveTo>
                  <a:pt x="754" y="0"/>
                </a:moveTo>
                <a:lnTo>
                  <a:pt x="0" y="499"/>
                </a:lnTo>
                <a:lnTo>
                  <a:pt x="0" y="677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Freeform 55"/>
          <p:cNvSpPr>
            <a:spLocks/>
          </p:cNvSpPr>
          <p:nvPr/>
        </p:nvSpPr>
        <p:spPr bwMode="auto">
          <a:xfrm>
            <a:off x="3850482" y="4281488"/>
            <a:ext cx="1373187" cy="741362"/>
          </a:xfrm>
          <a:custGeom>
            <a:avLst/>
            <a:gdLst>
              <a:gd name="T0" fmla="*/ 2147483647 w 865"/>
              <a:gd name="T1" fmla="*/ 1176911381 h 467"/>
              <a:gd name="T2" fmla="*/ 0 w 865"/>
              <a:gd name="T3" fmla="*/ 335179761 h 467"/>
              <a:gd name="T4" fmla="*/ 0 w 865"/>
              <a:gd name="T5" fmla="*/ 0 h 467"/>
              <a:gd name="T6" fmla="*/ 0 60000 65536"/>
              <a:gd name="T7" fmla="*/ 0 60000 65536"/>
              <a:gd name="T8" fmla="*/ 0 60000 65536"/>
              <a:gd name="T9" fmla="*/ 0 w 865"/>
              <a:gd name="T10" fmla="*/ 0 h 467"/>
              <a:gd name="T11" fmla="*/ 865 w 865"/>
              <a:gd name="T12" fmla="*/ 467 h 4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5" h="467">
                <a:moveTo>
                  <a:pt x="865" y="467"/>
                </a:moveTo>
                <a:lnTo>
                  <a:pt x="0" y="133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Freeform 56"/>
          <p:cNvSpPr>
            <a:spLocks/>
          </p:cNvSpPr>
          <p:nvPr/>
        </p:nvSpPr>
        <p:spPr bwMode="auto">
          <a:xfrm>
            <a:off x="6299994" y="4889500"/>
            <a:ext cx="1392238" cy="1109663"/>
          </a:xfrm>
          <a:custGeom>
            <a:avLst/>
            <a:gdLst>
              <a:gd name="T0" fmla="*/ 0 w 877"/>
              <a:gd name="T1" fmla="*/ 0 h 699"/>
              <a:gd name="T2" fmla="*/ 1761590645 w 877"/>
              <a:gd name="T3" fmla="*/ 1761590806 h 699"/>
              <a:gd name="T4" fmla="*/ 2147483647 w 877"/>
              <a:gd name="T5" fmla="*/ 1761590806 h 699"/>
              <a:gd name="T6" fmla="*/ 0 60000 65536"/>
              <a:gd name="T7" fmla="*/ 0 60000 65536"/>
              <a:gd name="T8" fmla="*/ 0 60000 65536"/>
              <a:gd name="T9" fmla="*/ 0 w 877"/>
              <a:gd name="T10" fmla="*/ 0 h 699"/>
              <a:gd name="T11" fmla="*/ 877 w 877"/>
              <a:gd name="T12" fmla="*/ 699 h 6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7" h="699">
                <a:moveTo>
                  <a:pt x="0" y="0"/>
                </a:moveTo>
                <a:lnTo>
                  <a:pt x="699" y="699"/>
                </a:lnTo>
                <a:lnTo>
                  <a:pt x="877" y="699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Freeform 57"/>
          <p:cNvSpPr>
            <a:spLocks/>
          </p:cNvSpPr>
          <p:nvPr/>
        </p:nvSpPr>
        <p:spPr bwMode="auto">
          <a:xfrm>
            <a:off x="4228307" y="3078163"/>
            <a:ext cx="1281112" cy="1230312"/>
          </a:xfrm>
          <a:custGeom>
            <a:avLst/>
            <a:gdLst>
              <a:gd name="T0" fmla="*/ 2033764506 w 807"/>
              <a:gd name="T1" fmla="*/ 1953119506 h 775"/>
              <a:gd name="T2" fmla="*/ 448587637 w 807"/>
              <a:gd name="T3" fmla="*/ 0 h 775"/>
              <a:gd name="T4" fmla="*/ 0 w 807"/>
              <a:gd name="T5" fmla="*/ 0 h 775"/>
              <a:gd name="T6" fmla="*/ 0 60000 65536"/>
              <a:gd name="T7" fmla="*/ 0 60000 65536"/>
              <a:gd name="T8" fmla="*/ 0 60000 65536"/>
              <a:gd name="T9" fmla="*/ 0 w 807"/>
              <a:gd name="T10" fmla="*/ 0 h 775"/>
              <a:gd name="T11" fmla="*/ 807 w 807"/>
              <a:gd name="T12" fmla="*/ 775 h 7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07" h="775">
                <a:moveTo>
                  <a:pt x="807" y="775"/>
                </a:moveTo>
                <a:lnTo>
                  <a:pt x="178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" name="Text Box 58"/>
          <p:cNvSpPr txBox="1">
            <a:spLocks noChangeArrowheads="1"/>
          </p:cNvSpPr>
          <p:nvPr/>
        </p:nvSpPr>
        <p:spPr bwMode="auto">
          <a:xfrm>
            <a:off x="9941719" y="2310606"/>
            <a:ext cx="193516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marL="190500" indent="-1905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latin typeface="Verdana" pitchFamily="34" charset="0"/>
              </a:rPr>
              <a:t>HV Battery Unit</a:t>
            </a:r>
          </a:p>
          <a:p>
            <a:pPr eaLnBrk="1" hangingPunct="1">
              <a:buFontTx/>
              <a:buChar char="•"/>
            </a:pPr>
            <a:r>
              <a:rPr lang="en-US" altLang="en-US" sz="1200" dirty="0">
                <a:latin typeface="Verdana" pitchFamily="34" charset="0"/>
              </a:rPr>
              <a:t>Battery Module </a:t>
            </a:r>
            <a:br>
              <a:rPr lang="en-US" altLang="en-US" sz="1200" dirty="0">
                <a:latin typeface="Verdana" pitchFamily="34" charset="0"/>
              </a:rPr>
            </a:br>
            <a:r>
              <a:rPr lang="en-US" altLang="en-US" sz="1200" dirty="0">
                <a:latin typeface="Verdana" pitchFamily="34" charset="0"/>
              </a:rPr>
              <a:t>(DC 201.6 V)</a:t>
            </a:r>
          </a:p>
          <a:p>
            <a:pPr eaLnBrk="1" hangingPunct="1">
              <a:buFontTx/>
              <a:buChar char="•"/>
            </a:pPr>
            <a:r>
              <a:rPr lang="en-US" altLang="en-US" sz="1200" dirty="0">
                <a:latin typeface="Verdana" pitchFamily="34" charset="0"/>
              </a:rPr>
              <a:t>Junction Block</a:t>
            </a:r>
          </a:p>
          <a:p>
            <a:pPr eaLnBrk="1" hangingPunct="1">
              <a:buFontTx/>
              <a:buChar char="•"/>
            </a:pPr>
            <a:r>
              <a:rPr lang="en-US" altLang="en-US" sz="1200" dirty="0">
                <a:latin typeface="Verdana" pitchFamily="34" charset="0"/>
              </a:rPr>
              <a:t>Battery Smart Unit</a:t>
            </a:r>
          </a:p>
        </p:txBody>
      </p:sp>
      <p:cxnSp>
        <p:nvCxnSpPr>
          <p:cNvPr id="6" name="Elbow Connector 5"/>
          <p:cNvCxnSpPr>
            <a:endCxn id="27" idx="1"/>
          </p:cNvCxnSpPr>
          <p:nvPr/>
        </p:nvCxnSpPr>
        <p:spPr>
          <a:xfrm flipV="1">
            <a:off x="8725694" y="2803525"/>
            <a:ext cx="1216025" cy="657225"/>
          </a:xfrm>
          <a:prstGeom prst="bentConnector3">
            <a:avLst>
              <a:gd name="adj1" fmla="val -102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>
          <a:xfrm rot="10800000">
            <a:off x="6996114" y="2336801"/>
            <a:ext cx="1427959" cy="819152"/>
          </a:xfrm>
          <a:prstGeom prst="bentConnector3">
            <a:avLst>
              <a:gd name="adj1" fmla="val 32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8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Utama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TOYOTA</a:t>
            </a:r>
            <a:r>
              <a:rPr lang="en-US" dirty="0" smtClean="0"/>
              <a:t> Hybrid System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16" y="991240"/>
            <a:ext cx="850251" cy="6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3390900" y="6346825"/>
            <a:ext cx="480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dirty="0">
                <a:latin typeface="+mj-lt"/>
              </a:rPr>
              <a:t>Gasoline</a:t>
            </a:r>
            <a:r>
              <a:rPr lang="en-US" altLang="en-US" sz="2000" dirty="0">
                <a:latin typeface="+mj-lt"/>
              </a:rPr>
              <a:t> </a:t>
            </a:r>
            <a:r>
              <a:rPr lang="en-US" altLang="en-US" sz="2000" b="1" dirty="0">
                <a:latin typeface="+mj-lt"/>
              </a:rPr>
              <a:t>Engine with Atkinson Cycle</a:t>
            </a:r>
          </a:p>
        </p:txBody>
      </p:sp>
      <p:pic>
        <p:nvPicPr>
          <p:cNvPr id="29" name="Picture 24" descr="P056"/>
          <p:cNvPicPr>
            <a:picLocks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616" r="900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" r="5006"/>
          <a:stretch>
            <a:fillRect/>
          </a:stretch>
        </p:blipFill>
        <p:spPr bwMode="auto">
          <a:xfrm>
            <a:off x="8267700" y="2705100"/>
            <a:ext cx="3352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8529275" y="6346825"/>
            <a:ext cx="281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+mj-lt"/>
              </a:rPr>
              <a:t>Hybrid Transaxle</a:t>
            </a:r>
          </a:p>
        </p:txBody>
      </p:sp>
      <p:pic>
        <p:nvPicPr>
          <p:cNvPr id="31" name="Picture 27" descr="EG_c"/>
          <p:cNvPicPr>
            <a:picLocks noGrp="1" noChangeAspect="1" noChangeArrowheads="1"/>
          </p:cNvPicPr>
          <p:nvPr>
            <p:ph/>
          </p:nvPr>
        </p:nvPicPr>
        <p:blipFill>
          <a:blip r:embed="rId6">
            <a:lum bright="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171700"/>
            <a:ext cx="38100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10858500" y="5876925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400">
                <a:latin typeface="Gill Sans MT" pitchFamily="34" charset="0"/>
                <a:ea typeface="ＭＳ Ｐゴシック" pitchFamily="34" charset="-128"/>
              </a:rPr>
              <a:t>MG2</a:t>
            </a:r>
            <a:endParaRPr lang="en-US" altLang="en-US" sz="2400">
              <a:latin typeface="Gill Sans MT" pitchFamily="34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>
            <a:off x="10477500" y="5067300"/>
            <a:ext cx="762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8115300" y="2095500"/>
            <a:ext cx="1719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400">
                <a:latin typeface="Gill Sans MT" pitchFamily="34" charset="0"/>
                <a:ea typeface="ＭＳ Ｐゴシック" pitchFamily="34" charset="-128"/>
              </a:rPr>
              <a:t>MG1</a:t>
            </a:r>
            <a:endParaRPr lang="en-US" altLang="en-US" sz="2400">
              <a:latin typeface="Gill Sans MT" pitchFamily="34" charset="0"/>
            </a:endParaRPr>
          </a:p>
        </p:txBody>
      </p:sp>
      <p:sp>
        <p:nvSpPr>
          <p:cNvPr id="36" name="Line 32"/>
          <p:cNvSpPr>
            <a:spLocks noChangeShapeType="1"/>
          </p:cNvSpPr>
          <p:nvPr/>
        </p:nvSpPr>
        <p:spPr bwMode="auto">
          <a:xfrm flipH="1" flipV="1">
            <a:off x="8572500" y="2552700"/>
            <a:ext cx="76200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Utama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TOYOTA</a:t>
            </a:r>
            <a:r>
              <a:rPr lang="en-US" dirty="0" smtClean="0"/>
              <a:t> Hybrid System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16" y="991240"/>
            <a:ext cx="850251" cy="6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pic>
        <p:nvPicPr>
          <p:cNvPr id="24" name="Picture 3" descr="http://www.toyota.co.jp/en/tech/environment/ths2/image/power_01.jpg"/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/>
          <a:stretch/>
        </p:blipFill>
        <p:spPr bwMode="auto">
          <a:xfrm>
            <a:off x="2075863" y="2167595"/>
            <a:ext cx="299857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197707" y="4304370"/>
            <a:ext cx="67548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+mj-lt"/>
              </a:rPr>
              <a:t>Power Control </a:t>
            </a:r>
            <a:r>
              <a:rPr lang="en-US" altLang="en-US" dirty="0" err="1">
                <a:latin typeface="+mj-lt"/>
              </a:rPr>
              <a:t>terdiri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dari</a:t>
            </a:r>
            <a:r>
              <a:rPr lang="en-US" altLang="en-US" dirty="0">
                <a:latin typeface="+mj-lt"/>
              </a:rPr>
              <a:t> inverter yang </a:t>
            </a:r>
            <a:r>
              <a:rPr lang="en-US" altLang="en-US" dirty="0" err="1">
                <a:latin typeface="+mj-lt"/>
              </a:rPr>
              <a:t>merubah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arus</a:t>
            </a:r>
            <a:r>
              <a:rPr lang="en-US" altLang="en-US" dirty="0">
                <a:latin typeface="+mj-lt"/>
              </a:rPr>
              <a:t> DC </a:t>
            </a:r>
            <a:r>
              <a:rPr lang="en-US" altLang="en-US" dirty="0" err="1">
                <a:latin typeface="+mj-lt"/>
              </a:rPr>
              <a:t>dari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baterai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menjadi</a:t>
            </a:r>
            <a:r>
              <a:rPr lang="en-US" altLang="en-US" dirty="0">
                <a:latin typeface="+mj-lt"/>
              </a:rPr>
              <a:t> AC </a:t>
            </a:r>
            <a:r>
              <a:rPr lang="en-US" altLang="en-US" dirty="0" err="1">
                <a:latin typeface="+mj-lt"/>
              </a:rPr>
              <a:t>untuk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memutar</a:t>
            </a:r>
            <a:r>
              <a:rPr lang="en-US" altLang="en-US" dirty="0">
                <a:latin typeface="+mj-lt"/>
              </a:rPr>
              <a:t> motor </a:t>
            </a:r>
            <a:r>
              <a:rPr lang="en-US" altLang="en-US" dirty="0" err="1">
                <a:latin typeface="+mj-lt"/>
              </a:rPr>
              <a:t>dan</a:t>
            </a:r>
            <a:r>
              <a:rPr lang="en-US" altLang="en-US" dirty="0">
                <a:latin typeface="+mj-lt"/>
              </a:rPr>
              <a:t> DC/DC converter </a:t>
            </a:r>
            <a:r>
              <a:rPr lang="en-US" altLang="en-US" dirty="0" err="1">
                <a:latin typeface="+mj-lt"/>
              </a:rPr>
              <a:t>untuk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merubah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jadi</a:t>
            </a:r>
            <a:r>
              <a:rPr lang="en-US" altLang="en-US" dirty="0">
                <a:latin typeface="+mj-lt"/>
              </a:rPr>
              <a:t> 12V DC.</a:t>
            </a:r>
          </a:p>
          <a:p>
            <a:pPr algn="just" eaLnBrk="1" hangingPunct="1"/>
            <a:endParaRPr lang="en-US" altLang="en-US" dirty="0">
              <a:latin typeface="+mj-lt"/>
            </a:endParaRPr>
          </a:p>
          <a:p>
            <a:pPr algn="just" eaLnBrk="1" hangingPunct="1"/>
            <a:r>
              <a:rPr lang="en-US" altLang="en-US" dirty="0" err="1">
                <a:latin typeface="+mj-lt"/>
              </a:rPr>
              <a:t>Pada</a:t>
            </a:r>
            <a:r>
              <a:rPr lang="en-US" altLang="en-US" dirty="0">
                <a:latin typeface="+mj-lt"/>
              </a:rPr>
              <a:t> THS II, high-voltage power circuit </a:t>
            </a:r>
            <a:r>
              <a:rPr lang="en-US" altLang="en-US" dirty="0" err="1">
                <a:latin typeface="+mj-lt"/>
              </a:rPr>
              <a:t>dapat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menaikkan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tegangan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dari</a:t>
            </a:r>
            <a:r>
              <a:rPr lang="en-US" altLang="en-US" dirty="0">
                <a:latin typeface="+mj-lt"/>
              </a:rPr>
              <a:t> power supply </a:t>
            </a:r>
            <a:r>
              <a:rPr lang="en-US" altLang="en-US" dirty="0" err="1">
                <a:latin typeface="+mj-lt"/>
              </a:rPr>
              <a:t>menjadi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ja-JP" dirty="0">
                <a:latin typeface="+mj-lt"/>
                <a:ea typeface="ＭＳ Ｐゴシック" pitchFamily="34" charset="-128"/>
              </a:rPr>
              <a:t>AC </a:t>
            </a:r>
            <a:r>
              <a:rPr lang="en-US" altLang="en-US" dirty="0">
                <a:latin typeface="+mj-lt"/>
              </a:rPr>
              <a:t>650 V (3</a:t>
            </a:r>
            <a:r>
              <a:rPr lang="en-US" altLang="en-US" baseline="30000" dirty="0">
                <a:latin typeface="+mj-lt"/>
              </a:rPr>
              <a:t>rd</a:t>
            </a:r>
            <a:r>
              <a:rPr lang="en-US" altLang="en-US" dirty="0">
                <a:latin typeface="+mj-lt"/>
              </a:rPr>
              <a:t> Gen Prius) </a:t>
            </a:r>
          </a:p>
        </p:txBody>
      </p:sp>
      <p:pic>
        <p:nvPicPr>
          <p:cNvPr id="26" name="Picture 18" descr="Prius_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00" y="2167594"/>
            <a:ext cx="318563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7241177" y="4244210"/>
            <a:ext cx="4572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dirty="0" err="1">
                <a:latin typeface="+mj-lt"/>
              </a:rPr>
              <a:t>Baterai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terbuat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dari</a:t>
            </a:r>
            <a:r>
              <a:rPr lang="en-US" altLang="en-US" dirty="0">
                <a:latin typeface="+mj-lt"/>
              </a:rPr>
              <a:t> Nickel-Metal Hydride (20</a:t>
            </a:r>
            <a:r>
              <a:rPr lang="en-US" altLang="ja-JP" dirty="0">
                <a:latin typeface="+mj-lt"/>
                <a:ea typeface="ＭＳ Ｐゴシック" pitchFamily="34" charset="-128"/>
              </a:rPr>
              <a:t>1.6</a:t>
            </a:r>
            <a:r>
              <a:rPr lang="en-US" altLang="en-US" dirty="0">
                <a:latin typeface="+mj-lt"/>
              </a:rPr>
              <a:t>V)</a:t>
            </a:r>
            <a:endParaRPr lang="en-US" altLang="ja-JP" dirty="0">
              <a:latin typeface="+mj-lt"/>
              <a:ea typeface="ＭＳ Ｐゴシック" pitchFamily="34" charset="-128"/>
            </a:endParaRPr>
          </a:p>
          <a:p>
            <a:pPr algn="just" eaLnBrk="1" hangingPunct="1"/>
            <a:r>
              <a:rPr lang="en-US" altLang="en-US" sz="1400" dirty="0">
                <a:latin typeface="+mj-lt"/>
              </a:rPr>
              <a:t>’04 &amp; ’09 PRIUS: 168 cell ((1.2V x 6 cells) x 28 modules) = </a:t>
            </a:r>
            <a:r>
              <a:rPr lang="en-US" altLang="en-US" sz="1400" b="1" dirty="0">
                <a:latin typeface="+mj-lt"/>
              </a:rPr>
              <a:t>DC 201.6 V</a:t>
            </a:r>
          </a:p>
          <a:p>
            <a:pPr algn="just" eaLnBrk="1" hangingPunct="1"/>
            <a:endParaRPr lang="en-US" altLang="en-US" dirty="0">
              <a:latin typeface="+mj-lt"/>
            </a:endParaRPr>
          </a:p>
          <a:p>
            <a:pPr algn="just" eaLnBrk="1" hangingPunct="1"/>
            <a:endParaRPr lang="en-US" altLang="en-US" dirty="0">
              <a:latin typeface="+mj-lt"/>
            </a:endParaRPr>
          </a:p>
        </p:txBody>
      </p:sp>
      <p:pic>
        <p:nvPicPr>
          <p:cNvPr id="32" name="Picture 22" descr="HVbat5_c"/>
          <p:cNvPicPr>
            <a:picLocks noGrp="1" noChangeAspect="1" noChangeArrowheads="1"/>
          </p:cNvPicPr>
          <p:nvPr>
            <p:ph/>
          </p:nvPr>
        </p:nvPicPr>
        <p:blipFill>
          <a:blip r:embed="rId7">
            <a:lum bright="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590" y="5262377"/>
            <a:ext cx="2609850" cy="158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Utama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TOYOTA</a:t>
            </a:r>
            <a:r>
              <a:rPr lang="en-US" dirty="0" smtClean="0"/>
              <a:t> Hybrid System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16" y="991240"/>
            <a:ext cx="850251" cy="6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pic>
        <p:nvPicPr>
          <p:cNvPr id="14" name="Picture 37" descr="hybrid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26714"/>
            <a:ext cx="4419600" cy="311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P05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r="5006" b="-7692"/>
          <a:stretch>
            <a:fillRect/>
          </a:stretch>
        </p:blipFill>
        <p:spPr bwMode="auto">
          <a:xfrm>
            <a:off x="914400" y="2826714"/>
            <a:ext cx="21336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838200" y="4350714"/>
            <a:ext cx="3124200" cy="120032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 dirty="0">
                <a:solidFill>
                  <a:srgbClr val="3366FF"/>
                </a:solidFill>
                <a:latin typeface="+mj-lt"/>
                <a:ea typeface="ＭＳ Ｐゴシック" pitchFamily="34" charset="-128"/>
              </a:rPr>
              <a:t>Blue: Engine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b="1" dirty="0">
                <a:solidFill>
                  <a:srgbClr val="FFFF00"/>
                </a:solidFill>
                <a:latin typeface="+mj-lt"/>
                <a:ea typeface="ＭＳ Ｐゴシック" pitchFamily="34" charset="-128"/>
              </a:rPr>
              <a:t>Yellow: MG1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b="1" dirty="0">
                <a:solidFill>
                  <a:srgbClr val="FF9900"/>
                </a:solidFill>
                <a:latin typeface="+mj-lt"/>
                <a:ea typeface="ＭＳ Ｐゴシック" pitchFamily="34" charset="-128"/>
              </a:rPr>
              <a:t>Orange: MG2</a:t>
            </a:r>
            <a:endParaRPr lang="en-US" altLang="en-US" b="1" dirty="0">
              <a:solidFill>
                <a:srgbClr val="FF9900"/>
              </a:solidFill>
              <a:latin typeface="+mj-lt"/>
            </a:endParaRPr>
          </a:p>
        </p:txBody>
      </p:sp>
      <p:pic>
        <p:nvPicPr>
          <p:cNvPr id="18" name="hybrid trans.MPG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481" y="2826714"/>
            <a:ext cx="30480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9680837" y="5111339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dirty="0">
                <a:latin typeface="+mj-lt"/>
              </a:rPr>
              <a:t>Click, movie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1" y="2150994"/>
            <a:ext cx="4664468" cy="500041"/>
            <a:chOff x="228599" y="2547959"/>
            <a:chExt cx="4105424" cy="500041"/>
          </a:xfrm>
        </p:grpSpPr>
        <p:sp>
          <p:nvSpPr>
            <p:cNvPr id="28" name="Rounded Rectangle 27"/>
            <p:cNvSpPr/>
            <p:nvPr/>
          </p:nvSpPr>
          <p:spPr>
            <a:xfrm>
              <a:off x="228600" y="2547959"/>
              <a:ext cx="2539848" cy="50004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28599" y="2549222"/>
              <a:ext cx="4105424" cy="498778"/>
            </a:xfrm>
            <a:prstGeom prst="roundRect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89000">
                  <a:schemeClr val="tx1">
                    <a:lumMod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+mj-lt"/>
                  <a:cs typeface="Calibri" pitchFamily="34" charset="0"/>
                </a:rPr>
                <a:t>Hybrid Transaxle</a:t>
              </a:r>
              <a:endParaRPr lang="en-US" sz="2400" b="1" dirty="0">
                <a:latin typeface="+mj-lt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8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Utama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TOYOTA</a:t>
            </a:r>
            <a:r>
              <a:rPr lang="en-US" dirty="0" smtClean="0"/>
              <a:t> Hybrid System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16" y="991240"/>
            <a:ext cx="850251" cy="6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pic>
        <p:nvPicPr>
          <p:cNvPr id="15" name="Picture 26" descr="Location of service pl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2"/>
          <a:stretch>
            <a:fillRect/>
          </a:stretch>
        </p:blipFill>
        <p:spPr bwMode="auto">
          <a:xfrm>
            <a:off x="1915884" y="2551564"/>
            <a:ext cx="4267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4" y="2280896"/>
            <a:ext cx="4067175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944459" y="5309052"/>
            <a:ext cx="2028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>
                <a:latin typeface="+mj-lt"/>
                <a:ea typeface="ＭＳ Ｐゴシック" pitchFamily="34" charset="-128"/>
              </a:rPr>
              <a:t>HV Battery</a:t>
            </a:r>
            <a:endParaRPr lang="en-US" altLang="en-US">
              <a:latin typeface="+mj-lt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20884" y="5370964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+mj-lt"/>
                <a:ea typeface="ＭＳ Ｐゴシック" pitchFamily="34" charset="-128"/>
              </a:rPr>
              <a:t>12V Battery</a:t>
            </a:r>
            <a:endParaRPr lang="en-US" altLang="en-US" dirty="0">
              <a:latin typeface="+mj-lt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707084" y="5427321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>
                <a:latin typeface="+mj-lt"/>
                <a:ea typeface="ＭＳ Ｐゴシック" pitchFamily="34" charset="-128"/>
              </a:rPr>
              <a:t>Inverter/Converter</a:t>
            </a:r>
            <a:endParaRPr lang="en-US" altLang="en-US">
              <a:latin typeface="+mj-lt"/>
            </a:endParaRP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H="1" flipV="1">
            <a:off x="9231084" y="4498633"/>
            <a:ext cx="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flipV="1">
            <a:off x="2677884" y="3618364"/>
            <a:ext cx="762000" cy="167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6259284" y="5413033"/>
            <a:ext cx="1495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>
                <a:latin typeface="+mj-lt"/>
                <a:ea typeface="ＭＳ Ｐゴシック" pitchFamily="34" charset="-128"/>
              </a:rPr>
              <a:t>Engine</a:t>
            </a:r>
            <a:endParaRPr lang="en-US" altLang="en-US">
              <a:latin typeface="+mj-lt"/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 flipV="1">
            <a:off x="6868884" y="3279433"/>
            <a:ext cx="1066800" cy="213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6172200" y="6036921"/>
            <a:ext cx="449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 i="1" dirty="0">
                <a:latin typeface="+mj-lt"/>
                <a:ea typeface="ＭＳ Ｐゴシック" pitchFamily="34" charset="-128"/>
              </a:rPr>
              <a:t>High Voltage Cables: </a:t>
            </a:r>
            <a:r>
              <a:rPr lang="en-US" altLang="ja-JP" b="1" i="1" dirty="0">
                <a:solidFill>
                  <a:srgbClr val="FF9900"/>
                </a:solidFill>
                <a:latin typeface="+mj-lt"/>
                <a:ea typeface="ＭＳ Ｐゴシック" pitchFamily="34" charset="-128"/>
              </a:rPr>
              <a:t>Orange Color</a:t>
            </a:r>
            <a:endParaRPr lang="en-US" altLang="en-US" b="1" i="1" dirty="0">
              <a:solidFill>
                <a:srgbClr val="FF9900"/>
              </a:solidFill>
              <a:latin typeface="+mj-lt"/>
            </a:endParaRPr>
          </a:p>
        </p:txBody>
      </p:sp>
      <p:sp>
        <p:nvSpPr>
          <p:cNvPr id="32" name="Line 19"/>
          <p:cNvSpPr>
            <a:spLocks noChangeShapeType="1"/>
          </p:cNvSpPr>
          <p:nvPr/>
        </p:nvSpPr>
        <p:spPr bwMode="auto">
          <a:xfrm flipV="1">
            <a:off x="7783284" y="3736633"/>
            <a:ext cx="1371600" cy="2362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flipV="1">
            <a:off x="4887684" y="3770764"/>
            <a:ext cx="533400" cy="1600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3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</a:t>
            </a:r>
            <a:endParaRPr lang="id-ID" dirty="0"/>
          </a:p>
        </p:txBody>
      </p:sp>
      <p:sp>
        <p:nvSpPr>
          <p:cNvPr id="4" name="AutoShape 41"/>
          <p:cNvSpPr>
            <a:spLocks noChangeArrowheads="1"/>
          </p:cNvSpPr>
          <p:nvPr/>
        </p:nvSpPr>
        <p:spPr bwMode="ltGray">
          <a:xfrm rot="5400000">
            <a:off x="-2071149" y="1885404"/>
            <a:ext cx="4004425" cy="4653215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>
              <a:latin typeface="+mn-lt"/>
            </a:endParaRPr>
          </a:p>
        </p:txBody>
      </p:sp>
      <p:sp>
        <p:nvSpPr>
          <p:cNvPr id="5" name="AutoShape 42"/>
          <p:cNvSpPr>
            <a:spLocks noChangeArrowheads="1"/>
          </p:cNvSpPr>
          <p:nvPr/>
        </p:nvSpPr>
        <p:spPr bwMode="ltGray">
          <a:xfrm rot="5400000" flipH="1">
            <a:off x="-1755459" y="2239646"/>
            <a:ext cx="350933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d-ID">
              <a:latin typeface="+mn-lt"/>
            </a:endParaRPr>
          </a:p>
        </p:txBody>
      </p:sp>
      <p:sp>
        <p:nvSpPr>
          <p:cNvPr id="9" name="AutoShape 46"/>
          <p:cNvSpPr>
            <a:spLocks noChangeArrowheads="1"/>
          </p:cNvSpPr>
          <p:nvPr/>
        </p:nvSpPr>
        <p:spPr bwMode="gray">
          <a:xfrm>
            <a:off x="2417022" y="3696177"/>
            <a:ext cx="58884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b="1" dirty="0" smtClean="0"/>
              <a:t>2. Cara </a:t>
            </a:r>
            <a:r>
              <a:rPr lang="en-US" b="1" dirty="0" err="1" smtClean="0"/>
              <a:t>Kerja</a:t>
            </a:r>
            <a:r>
              <a:rPr lang="en-US" b="1" dirty="0" smtClean="0"/>
              <a:t> TOYOTA Hybrid System</a:t>
            </a:r>
            <a:endParaRPr lang="en-US" b="1" dirty="0">
              <a:latin typeface="+mn-lt"/>
            </a:endParaRPr>
          </a:p>
        </p:txBody>
      </p:sp>
      <p:sp>
        <p:nvSpPr>
          <p:cNvPr id="10" name="AutoShape 47"/>
          <p:cNvSpPr>
            <a:spLocks noChangeArrowheads="1"/>
          </p:cNvSpPr>
          <p:nvPr/>
        </p:nvSpPr>
        <p:spPr bwMode="gray">
          <a:xfrm>
            <a:off x="2144289" y="2980436"/>
            <a:ext cx="6161132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id-ID" b="1" dirty="0" smtClean="0">
                <a:latin typeface="+mn-lt"/>
              </a:rPr>
              <a:t>1. </a:t>
            </a:r>
            <a:r>
              <a:rPr lang="en-US" b="1" dirty="0" err="1" smtClean="0">
                <a:latin typeface="+mn-lt"/>
              </a:rPr>
              <a:t>Tipe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Sistem</a:t>
            </a:r>
            <a:r>
              <a:rPr lang="en-US" b="1" dirty="0" smtClean="0">
                <a:latin typeface="+mn-lt"/>
              </a:rPr>
              <a:t> Hybrid</a:t>
            </a:r>
            <a:endParaRPr lang="en-US" b="1" dirty="0">
              <a:latin typeface="+mn-lt"/>
            </a:endParaRPr>
          </a:p>
        </p:txBody>
      </p: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1763289" y="3042447"/>
            <a:ext cx="381000" cy="381000"/>
            <a:chOff x="2078" y="1680"/>
            <a:chExt cx="1615" cy="1615"/>
          </a:xfrm>
        </p:grpSpPr>
        <p:sp>
          <p:nvSpPr>
            <p:cNvPr id="12" name="Oval 4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13" name="Oval 5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14" name="Oval 5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d-ID"/>
            </a:p>
          </p:txBody>
        </p:sp>
        <p:sp>
          <p:nvSpPr>
            <p:cNvPr id="15" name="Oval 5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d-ID"/>
            </a:p>
          </p:txBody>
        </p:sp>
        <p:sp>
          <p:nvSpPr>
            <p:cNvPr id="16" name="Oval 5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d-ID"/>
            </a:p>
          </p:txBody>
        </p:sp>
        <p:sp>
          <p:nvSpPr>
            <p:cNvPr id="17" name="Oval 5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d-ID"/>
            </a:p>
          </p:txBody>
        </p:sp>
      </p:grpSp>
      <p:grpSp>
        <p:nvGrpSpPr>
          <p:cNvPr id="18" name="Group 55"/>
          <p:cNvGrpSpPr>
            <a:grpSpLocks/>
          </p:cNvGrpSpPr>
          <p:nvPr/>
        </p:nvGrpSpPr>
        <p:grpSpPr bwMode="auto">
          <a:xfrm>
            <a:off x="2020085" y="3782367"/>
            <a:ext cx="381000" cy="381000"/>
            <a:chOff x="2078" y="1680"/>
            <a:chExt cx="1615" cy="1615"/>
          </a:xfrm>
        </p:grpSpPr>
        <p:sp>
          <p:nvSpPr>
            <p:cNvPr id="19" name="Oval 5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20" name="Oval 5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21" name="Oval 5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d-ID"/>
            </a:p>
          </p:txBody>
        </p:sp>
        <p:sp>
          <p:nvSpPr>
            <p:cNvPr id="22" name="Oval 5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d-ID"/>
            </a:p>
          </p:txBody>
        </p:sp>
        <p:sp>
          <p:nvSpPr>
            <p:cNvPr id="23" name="Oval 6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d-ID"/>
            </a:p>
          </p:txBody>
        </p:sp>
        <p:sp>
          <p:nvSpPr>
            <p:cNvPr id="24" name="Oval 6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d-ID"/>
            </a:p>
          </p:txBody>
        </p:sp>
      </p:grp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922" y="947774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sp>
        <p:nvSpPr>
          <p:cNvPr id="26" name="AutoShape 45"/>
          <p:cNvSpPr>
            <a:spLocks noChangeArrowheads="1"/>
          </p:cNvSpPr>
          <p:nvPr/>
        </p:nvSpPr>
        <p:spPr bwMode="gray">
          <a:xfrm>
            <a:off x="2259484" y="4433305"/>
            <a:ext cx="6045937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id-ID" b="1" dirty="0" smtClean="0">
                <a:latin typeface="+mn-lt"/>
              </a:rPr>
              <a:t>3. </a:t>
            </a:r>
            <a:r>
              <a:rPr lang="en-US" b="1" dirty="0" err="1" smtClean="0">
                <a:latin typeface="+mn-lt"/>
              </a:rPr>
              <a:t>Perbaikan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Sistem</a:t>
            </a:r>
            <a:r>
              <a:rPr lang="en-US" b="1" dirty="0" smtClean="0">
                <a:latin typeface="+mn-lt"/>
              </a:rPr>
              <a:t> Hybrid</a:t>
            </a:r>
          </a:p>
        </p:txBody>
      </p:sp>
      <p:grpSp>
        <p:nvGrpSpPr>
          <p:cNvPr id="28" name="Group 62"/>
          <p:cNvGrpSpPr>
            <a:grpSpLocks/>
          </p:cNvGrpSpPr>
          <p:nvPr/>
        </p:nvGrpSpPr>
        <p:grpSpPr bwMode="auto">
          <a:xfrm>
            <a:off x="1963738" y="4509256"/>
            <a:ext cx="381000" cy="381000"/>
            <a:chOff x="2078" y="1680"/>
            <a:chExt cx="1615" cy="1615"/>
          </a:xfrm>
        </p:grpSpPr>
        <p:sp>
          <p:nvSpPr>
            <p:cNvPr id="29" name="Oval 6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30" name="Oval 6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31" name="Oval 6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d-ID"/>
            </a:p>
          </p:txBody>
        </p:sp>
        <p:sp>
          <p:nvSpPr>
            <p:cNvPr id="32" name="Oval 6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d-ID"/>
            </a:p>
          </p:txBody>
        </p:sp>
        <p:sp>
          <p:nvSpPr>
            <p:cNvPr id="33" name="Oval 6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d-ID"/>
            </a:p>
          </p:txBody>
        </p:sp>
        <p:sp>
          <p:nvSpPr>
            <p:cNvPr id="34" name="Oval 6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d-ID"/>
            </a:p>
          </p:txBody>
        </p:sp>
      </p:grpSp>
      <p:sp>
        <p:nvSpPr>
          <p:cNvPr id="35" name="AutoShape 44"/>
          <p:cNvSpPr>
            <a:spLocks noChangeArrowheads="1"/>
          </p:cNvSpPr>
          <p:nvPr/>
        </p:nvSpPr>
        <p:spPr bwMode="gray">
          <a:xfrm>
            <a:off x="1936541" y="5138528"/>
            <a:ext cx="6368879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id-ID" b="1" dirty="0" smtClean="0">
                <a:latin typeface="+mn-lt"/>
              </a:rPr>
              <a:t>4. </a:t>
            </a:r>
            <a:r>
              <a:rPr lang="en-US" b="1" dirty="0" err="1" smtClean="0">
                <a:latin typeface="+mn-lt"/>
              </a:rPr>
              <a:t>Komponen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Utama</a:t>
            </a:r>
            <a:r>
              <a:rPr lang="en-US" b="1" dirty="0" smtClean="0">
                <a:latin typeface="+mn-lt"/>
              </a:rPr>
              <a:t> TOYOTA Hybrid System</a:t>
            </a:r>
            <a:endParaRPr lang="en-US" b="1" dirty="0">
              <a:latin typeface="+mn-lt"/>
            </a:endParaRPr>
          </a:p>
        </p:txBody>
      </p:sp>
      <p:grpSp>
        <p:nvGrpSpPr>
          <p:cNvPr id="36" name="Group 69"/>
          <p:cNvGrpSpPr>
            <a:grpSpLocks/>
          </p:cNvGrpSpPr>
          <p:nvPr/>
        </p:nvGrpSpPr>
        <p:grpSpPr bwMode="auto">
          <a:xfrm>
            <a:off x="1664388" y="5190452"/>
            <a:ext cx="381000" cy="381000"/>
            <a:chOff x="2078" y="1680"/>
            <a:chExt cx="1615" cy="1615"/>
          </a:xfrm>
        </p:grpSpPr>
        <p:sp>
          <p:nvSpPr>
            <p:cNvPr id="37" name="Oval 7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38" name="Oval 7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39" name="Oval 7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d-ID"/>
            </a:p>
          </p:txBody>
        </p:sp>
        <p:sp>
          <p:nvSpPr>
            <p:cNvPr id="40" name="Oval 7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d-ID"/>
            </a:p>
          </p:txBody>
        </p:sp>
        <p:sp>
          <p:nvSpPr>
            <p:cNvPr id="41" name="Oval 7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d-ID"/>
            </a:p>
          </p:txBody>
        </p:sp>
        <p:sp>
          <p:nvSpPr>
            <p:cNvPr id="42" name="Oval 7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57579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16" y="991240"/>
            <a:ext cx="850251" cy="6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grpSp>
        <p:nvGrpSpPr>
          <p:cNvPr id="18" name="Group 272"/>
          <p:cNvGrpSpPr>
            <a:grpSpLocks/>
          </p:cNvGrpSpPr>
          <p:nvPr/>
        </p:nvGrpSpPr>
        <p:grpSpPr bwMode="auto">
          <a:xfrm>
            <a:off x="845691" y="33925"/>
            <a:ext cx="9688337" cy="6389573"/>
            <a:chOff x="0" y="447"/>
            <a:chExt cx="5760" cy="3756"/>
          </a:xfrm>
        </p:grpSpPr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7"/>
              <a:ext cx="5760" cy="3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71"/>
            <p:cNvSpPr>
              <a:spLocks noChangeArrowheads="1"/>
            </p:cNvSpPr>
            <p:nvPr/>
          </p:nvSpPr>
          <p:spPr bwMode="auto">
            <a:xfrm>
              <a:off x="78" y="3126"/>
              <a:ext cx="432" cy="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991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Tipe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Hybrid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6251" y="2647950"/>
            <a:ext cx="388619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b="1" dirty="0"/>
              <a:t>Motor </a:t>
            </a:r>
            <a:r>
              <a:rPr lang="en-US" altLang="en-US" b="1" dirty="0" err="1"/>
              <a:t>bensin</a:t>
            </a:r>
            <a:r>
              <a:rPr lang="en-US" altLang="en-US" b="1" dirty="0"/>
              <a:t> </a:t>
            </a:r>
            <a:r>
              <a:rPr lang="en-US" altLang="en-US" b="1" dirty="0" err="1"/>
              <a:t>memutarkan</a:t>
            </a:r>
            <a:r>
              <a:rPr lang="en-US" altLang="en-US" b="1" dirty="0"/>
              <a:t> generator </a:t>
            </a:r>
            <a:r>
              <a:rPr lang="en-US" altLang="en-US" b="1" dirty="0" err="1"/>
              <a:t>untuk</a:t>
            </a:r>
            <a:r>
              <a:rPr lang="en-US" altLang="en-US" b="1" dirty="0"/>
              <a:t> </a:t>
            </a:r>
            <a:r>
              <a:rPr lang="en-US" altLang="en-US" b="1" dirty="0" err="1"/>
              <a:t>mensuplai</a:t>
            </a:r>
            <a:r>
              <a:rPr lang="en-US" altLang="en-US" b="1" dirty="0"/>
              <a:t> </a:t>
            </a:r>
            <a:r>
              <a:rPr lang="en-US" altLang="en-US" b="1" dirty="0" err="1"/>
              <a:t>listrik</a:t>
            </a:r>
            <a:r>
              <a:rPr lang="en-US" altLang="en-US" b="1" dirty="0"/>
              <a:t> </a:t>
            </a:r>
            <a:r>
              <a:rPr lang="en-US" altLang="en-US" b="1" dirty="0" err="1"/>
              <a:t>ke</a:t>
            </a:r>
            <a:r>
              <a:rPr lang="en-US" altLang="en-US" b="1" dirty="0"/>
              <a:t> motor </a:t>
            </a:r>
            <a:r>
              <a:rPr lang="en-US" altLang="en-US" b="1" dirty="0" err="1"/>
              <a:t>listrik</a:t>
            </a:r>
            <a:r>
              <a:rPr lang="en-US" altLang="en-US" b="1" dirty="0"/>
              <a:t> </a:t>
            </a:r>
            <a:r>
              <a:rPr lang="en-US" altLang="en-US" b="1" dirty="0" err="1"/>
              <a:t>penggerak</a:t>
            </a:r>
            <a:r>
              <a:rPr lang="en-US" altLang="en-US" b="1" dirty="0"/>
              <a:t> </a:t>
            </a:r>
            <a:r>
              <a:rPr lang="en-US" altLang="en-US" b="1" dirty="0" err="1" smtClean="0"/>
              <a:t>roda</a:t>
            </a:r>
            <a:endParaRPr lang="en-US" altLang="en-US" b="1" dirty="0" smtClean="0"/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US" altLang="en-US" b="1" dirty="0"/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b="1" dirty="0" err="1" smtClean="0"/>
              <a:t>Contoh</a:t>
            </a:r>
            <a:r>
              <a:rPr lang="en-US" altLang="en-US" b="1" dirty="0" smtClean="0"/>
              <a:t>: Chevrolet Volt</a:t>
            </a:r>
            <a:endParaRPr lang="en-US" altLang="en-US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922" y="947774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80" y="2150994"/>
            <a:ext cx="3943350" cy="43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0" y="2150994"/>
            <a:ext cx="2885704" cy="500041"/>
            <a:chOff x="228600" y="2547959"/>
            <a:chExt cx="2539848" cy="500041"/>
          </a:xfrm>
        </p:grpSpPr>
        <p:sp>
          <p:nvSpPr>
            <p:cNvPr id="29" name="Rounded Rectangle 28"/>
            <p:cNvSpPr/>
            <p:nvPr/>
          </p:nvSpPr>
          <p:spPr>
            <a:xfrm>
              <a:off x="228600" y="2547959"/>
              <a:ext cx="2539848" cy="50004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28600" y="2549222"/>
              <a:ext cx="2539848" cy="498778"/>
            </a:xfrm>
            <a:prstGeom prst="roundRect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89000">
                  <a:schemeClr val="tx1">
                    <a:lumMod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+mj-lt"/>
                  <a:cs typeface="Calibri" pitchFamily="34" charset="0"/>
                </a:rPr>
                <a:t>SERIES HYBRID</a:t>
              </a:r>
              <a:endParaRPr lang="en-US" sz="2400" b="1" dirty="0">
                <a:latin typeface="+mj-lt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23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74" y="2189047"/>
            <a:ext cx="4057556" cy="4298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Tipe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Hybrid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6251" y="2647950"/>
            <a:ext cx="3886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b="1" dirty="0"/>
              <a:t>Motor </a:t>
            </a:r>
            <a:r>
              <a:rPr lang="en-US" altLang="en-US" b="1" dirty="0" err="1"/>
              <a:t>bensin</a:t>
            </a:r>
            <a:r>
              <a:rPr lang="en-US" altLang="en-US" b="1" dirty="0"/>
              <a:t> </a:t>
            </a:r>
            <a:r>
              <a:rPr lang="en-US" altLang="en-US" b="1" dirty="0" err="1"/>
              <a:t>sebagai</a:t>
            </a:r>
            <a:r>
              <a:rPr lang="en-US" altLang="en-US" b="1" dirty="0"/>
              <a:t> </a:t>
            </a:r>
            <a:r>
              <a:rPr lang="en-US" altLang="en-US" b="1" dirty="0" err="1"/>
              <a:t>penggerak</a:t>
            </a:r>
            <a:r>
              <a:rPr lang="en-US" altLang="en-US" b="1" dirty="0"/>
              <a:t> </a:t>
            </a:r>
            <a:r>
              <a:rPr lang="en-US" altLang="en-US" b="1" dirty="0" err="1"/>
              <a:t>roda</a:t>
            </a:r>
            <a:r>
              <a:rPr lang="en-US" altLang="en-US" b="1" dirty="0"/>
              <a:t> </a:t>
            </a:r>
            <a:r>
              <a:rPr lang="en-US" altLang="en-US" b="1" dirty="0" err="1"/>
              <a:t>utama</a:t>
            </a:r>
            <a:r>
              <a:rPr lang="en-US" altLang="en-US" b="1" dirty="0"/>
              <a:t>, motor </a:t>
            </a:r>
            <a:r>
              <a:rPr lang="en-US" altLang="en-US" b="1" dirty="0" err="1"/>
              <a:t>listrik</a:t>
            </a:r>
            <a:r>
              <a:rPr lang="en-US" altLang="en-US" b="1" dirty="0"/>
              <a:t> </a:t>
            </a:r>
            <a:r>
              <a:rPr lang="en-US" altLang="en-US" b="1" dirty="0" err="1"/>
              <a:t>hanya</a:t>
            </a:r>
            <a:r>
              <a:rPr lang="en-US" altLang="en-US" b="1" dirty="0"/>
              <a:t> </a:t>
            </a:r>
            <a:r>
              <a:rPr lang="en-US" altLang="en-US" b="1" dirty="0" err="1"/>
              <a:t>membantu</a:t>
            </a:r>
            <a:r>
              <a:rPr lang="en-US" altLang="en-US" b="1" dirty="0"/>
              <a:t> </a:t>
            </a:r>
            <a:r>
              <a:rPr lang="en-US" altLang="en-US" b="1" dirty="0" err="1" smtClean="0"/>
              <a:t>akselerasi</a:t>
            </a:r>
            <a:endParaRPr lang="en-US" altLang="en-US" b="1" dirty="0" smtClean="0"/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US" altLang="en-US" b="1" dirty="0"/>
          </a:p>
          <a:p>
            <a:pPr marL="914400" indent="-914400">
              <a:spcBef>
                <a:spcPct val="50000"/>
              </a:spcBef>
            </a:pPr>
            <a:r>
              <a:rPr lang="en-US" altLang="en-US" b="1" dirty="0" err="1" smtClean="0"/>
              <a:t>Contoh</a:t>
            </a:r>
            <a:r>
              <a:rPr lang="en-US" altLang="en-US" b="1" dirty="0" smtClean="0"/>
              <a:t>: </a:t>
            </a:r>
            <a:r>
              <a:rPr lang="en-US" altLang="en-US" b="1" dirty="0"/>
              <a:t>Honda Insight, MB S400 </a:t>
            </a:r>
            <a:r>
              <a:rPr lang="en-US" altLang="en-US" b="1" dirty="0" err="1"/>
              <a:t>BlueHybrid</a:t>
            </a:r>
            <a:r>
              <a:rPr lang="en-US" altLang="en-US" b="1" dirty="0"/>
              <a:t>, BMW Seri 7 Hybrid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922" y="947774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0" y="2150994"/>
            <a:ext cx="2885704" cy="500041"/>
            <a:chOff x="228600" y="2547959"/>
            <a:chExt cx="2539848" cy="500041"/>
          </a:xfrm>
        </p:grpSpPr>
        <p:sp>
          <p:nvSpPr>
            <p:cNvPr id="29" name="Rounded Rectangle 28"/>
            <p:cNvSpPr/>
            <p:nvPr/>
          </p:nvSpPr>
          <p:spPr>
            <a:xfrm>
              <a:off x="228600" y="2547959"/>
              <a:ext cx="2539848" cy="50004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28600" y="2549222"/>
              <a:ext cx="2539848" cy="498778"/>
            </a:xfrm>
            <a:prstGeom prst="roundRect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89000">
                  <a:schemeClr val="tx1">
                    <a:lumMod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+mj-lt"/>
                  <a:cs typeface="Calibri" pitchFamily="34" charset="0"/>
                </a:rPr>
                <a:t>PARALEL HYBRID</a:t>
              </a:r>
              <a:endParaRPr lang="en-US" sz="2400" b="1" dirty="0">
                <a:latin typeface="+mj-lt"/>
                <a:cs typeface="Calibri" pitchFamily="34" charset="0"/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4888646"/>
            <a:ext cx="2743200" cy="159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075723" y="4898018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61616"/>
                </a:solidFill>
              </a:rPr>
              <a:t>Engine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464050" y="5093433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>
                <a:solidFill>
                  <a:srgbClr val="F61616"/>
                </a:solidFill>
              </a:rPr>
              <a:t>Motor</a:t>
            </a:r>
          </a:p>
        </p:txBody>
      </p:sp>
    </p:spTree>
    <p:extLst>
      <p:ext uri="{BB962C8B-B14F-4D97-AF65-F5344CB8AC3E}">
        <p14:creationId xmlns:p14="http://schemas.microsoft.com/office/powerpoint/2010/main" val="298478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Tipe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Hybrid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6251" y="2647950"/>
            <a:ext cx="3886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“Power split device” </a:t>
            </a:r>
            <a:r>
              <a:rPr lang="en-US" altLang="en-US" b="1" dirty="0" err="1"/>
              <a:t>secara</a:t>
            </a:r>
            <a:r>
              <a:rPr lang="en-US" altLang="en-US" b="1" dirty="0"/>
              <a:t> </a:t>
            </a:r>
            <a:r>
              <a:rPr lang="en-US" altLang="en-US" b="1" dirty="0" err="1"/>
              <a:t>konstan</a:t>
            </a:r>
            <a:r>
              <a:rPr lang="en-US" altLang="en-US" b="1" dirty="0"/>
              <a:t> </a:t>
            </a:r>
            <a:r>
              <a:rPr lang="en-US" altLang="en-US" b="1" dirty="0" err="1"/>
              <a:t>mengatur</a:t>
            </a:r>
            <a:r>
              <a:rPr lang="en-US" altLang="en-US" b="1" dirty="0"/>
              <a:t> </a:t>
            </a:r>
            <a:r>
              <a:rPr lang="en-US" altLang="en-US" b="1" dirty="0" err="1"/>
              <a:t>rasio</a:t>
            </a:r>
            <a:r>
              <a:rPr lang="en-US" altLang="en-US" b="1" dirty="0"/>
              <a:t> </a:t>
            </a:r>
            <a:r>
              <a:rPr lang="en-US" altLang="en-US" b="1" dirty="0" err="1"/>
              <a:t>tenaga</a:t>
            </a:r>
            <a:r>
              <a:rPr lang="en-US" altLang="en-US" b="1" dirty="0"/>
              <a:t> motor </a:t>
            </a:r>
            <a:r>
              <a:rPr lang="en-US" altLang="en-US" b="1" dirty="0" err="1"/>
              <a:t>bensin</a:t>
            </a:r>
            <a:r>
              <a:rPr lang="en-US" altLang="en-US" b="1" dirty="0"/>
              <a:t> / </a:t>
            </a:r>
            <a:r>
              <a:rPr lang="en-US" altLang="en-US" b="1" dirty="0" err="1"/>
              <a:t>listrik</a:t>
            </a:r>
            <a:r>
              <a:rPr lang="en-US" altLang="en-US" b="1" dirty="0"/>
              <a:t> </a:t>
            </a:r>
            <a:r>
              <a:rPr lang="en-US" altLang="en-US" b="1" dirty="0" err="1"/>
              <a:t>ke</a:t>
            </a:r>
            <a:r>
              <a:rPr lang="en-US" altLang="en-US" b="1" dirty="0"/>
              <a:t> </a:t>
            </a:r>
            <a:r>
              <a:rPr lang="en-US" altLang="en-US" b="1" dirty="0" err="1"/>
              <a:t>roda</a:t>
            </a:r>
            <a:r>
              <a:rPr lang="en-US" altLang="en-US" b="1" dirty="0"/>
              <a:t>. </a:t>
            </a:r>
            <a:r>
              <a:rPr lang="en-US" altLang="en-US" b="1" dirty="0" err="1"/>
              <a:t>Dapat</a:t>
            </a:r>
            <a:r>
              <a:rPr lang="en-US" altLang="en-US" b="1" dirty="0"/>
              <a:t> </a:t>
            </a:r>
            <a:r>
              <a:rPr lang="en-US" altLang="en-US" b="1" dirty="0" err="1"/>
              <a:t>menggerakkan</a:t>
            </a:r>
            <a:r>
              <a:rPr lang="en-US" altLang="en-US" b="1" dirty="0"/>
              <a:t> </a:t>
            </a:r>
            <a:r>
              <a:rPr lang="en-US" altLang="en-US" b="1" dirty="0" err="1"/>
              <a:t>kendaraan</a:t>
            </a:r>
            <a:r>
              <a:rPr lang="en-US" altLang="en-US" b="1" dirty="0"/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hanya</a:t>
            </a:r>
            <a:r>
              <a:rPr lang="en-US" altLang="en-US" b="1" dirty="0"/>
              <a:t> </a:t>
            </a:r>
            <a:r>
              <a:rPr lang="en-US" altLang="en-US" b="1" dirty="0" err="1"/>
              <a:t>dengan</a:t>
            </a:r>
            <a:r>
              <a:rPr lang="en-US" altLang="en-US" b="1" dirty="0"/>
              <a:t> motor </a:t>
            </a:r>
            <a:r>
              <a:rPr lang="en-US" altLang="en-US" b="1" dirty="0" err="1"/>
              <a:t>listrik</a:t>
            </a:r>
            <a:r>
              <a:rPr lang="en-US" altLang="en-US" b="1" dirty="0"/>
              <a:t> </a:t>
            </a:r>
            <a:r>
              <a:rPr lang="en-US" altLang="en-US" b="1" dirty="0" err="1"/>
              <a:t>saja</a:t>
            </a:r>
            <a:r>
              <a:rPr lang="en-US" altLang="en-US" b="1" dirty="0" smtClean="0"/>
              <a:t>.</a:t>
            </a:r>
          </a:p>
          <a:p>
            <a:pPr>
              <a:spcBef>
                <a:spcPct val="50000"/>
              </a:spcBef>
            </a:pPr>
            <a:endParaRPr lang="en-US" altLang="en-US" b="1" dirty="0"/>
          </a:p>
          <a:p>
            <a:pPr marL="914400" indent="-914400">
              <a:spcBef>
                <a:spcPct val="50000"/>
              </a:spcBef>
            </a:pPr>
            <a:r>
              <a:rPr lang="en-US" altLang="en-US" b="1" dirty="0" err="1" smtClean="0"/>
              <a:t>Contoh</a:t>
            </a:r>
            <a:r>
              <a:rPr lang="en-US" altLang="en-US" b="1" dirty="0" smtClean="0"/>
              <a:t>: TOYOTA Hybrid System</a:t>
            </a:r>
            <a:endParaRPr lang="en-US" altLang="en-US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922" y="947774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-1" y="2150994"/>
            <a:ext cx="4615543" cy="500041"/>
            <a:chOff x="228600" y="2547959"/>
            <a:chExt cx="2539848" cy="500041"/>
          </a:xfrm>
        </p:grpSpPr>
        <p:sp>
          <p:nvSpPr>
            <p:cNvPr id="29" name="Rounded Rectangle 28"/>
            <p:cNvSpPr/>
            <p:nvPr/>
          </p:nvSpPr>
          <p:spPr>
            <a:xfrm>
              <a:off x="228600" y="2547959"/>
              <a:ext cx="2539848" cy="50004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28600" y="2549222"/>
              <a:ext cx="2539848" cy="498778"/>
            </a:xfrm>
            <a:prstGeom prst="roundRect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89000">
                  <a:schemeClr val="tx1">
                    <a:lumMod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+mj-lt"/>
                  <a:cs typeface="Calibri" pitchFamily="34" charset="0"/>
                </a:rPr>
                <a:t>SERIES AND PARALEL HYBRID</a:t>
              </a:r>
              <a:endParaRPr lang="en-US" sz="2400" b="1" dirty="0">
                <a:latin typeface="+mj-lt"/>
                <a:cs typeface="Calibri" pitchFamily="34" charset="0"/>
              </a:endParaRPr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42" y="4939445"/>
            <a:ext cx="2514600" cy="154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844142" y="4888584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61616"/>
                </a:solidFill>
              </a:rPr>
              <a:t>Engine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253842" y="4875884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61616"/>
                </a:solidFill>
              </a:rPr>
              <a:t>Motor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23" y="2152256"/>
            <a:ext cx="4147808" cy="433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95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Tipe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Hybrid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6251" y="2647950"/>
            <a:ext cx="388619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b="1" dirty="0" err="1"/>
              <a:t>Baterai</a:t>
            </a:r>
            <a:r>
              <a:rPr lang="en-US" altLang="en-US" b="1" dirty="0"/>
              <a:t> </a:t>
            </a:r>
            <a:r>
              <a:rPr lang="en-US" altLang="en-US" b="1" dirty="0" err="1"/>
              <a:t>dengan</a:t>
            </a:r>
            <a:r>
              <a:rPr lang="en-US" altLang="en-US" b="1" dirty="0"/>
              <a:t> </a:t>
            </a:r>
            <a:r>
              <a:rPr lang="en-US" altLang="en-US" b="1" dirty="0" err="1"/>
              <a:t>kapasitas</a:t>
            </a:r>
            <a:r>
              <a:rPr lang="en-US" altLang="en-US" b="1" dirty="0"/>
              <a:t> </a:t>
            </a:r>
            <a:r>
              <a:rPr lang="en-US" altLang="en-US" b="1" dirty="0" err="1"/>
              <a:t>lebih</a:t>
            </a:r>
            <a:r>
              <a:rPr lang="en-US" altLang="en-US" b="1" dirty="0"/>
              <a:t> </a:t>
            </a:r>
            <a:r>
              <a:rPr lang="en-US" altLang="en-US" b="1" dirty="0" err="1"/>
              <a:t>besar</a:t>
            </a:r>
            <a:r>
              <a:rPr lang="en-US" altLang="en-US" b="1" dirty="0"/>
              <a:t> (</a:t>
            </a:r>
            <a:r>
              <a:rPr lang="en-US" altLang="en-US" b="1" dirty="0" err="1"/>
              <a:t>biasanya</a:t>
            </a:r>
            <a:r>
              <a:rPr lang="en-US" altLang="en-US" b="1" dirty="0"/>
              <a:t> Lithium) </a:t>
            </a:r>
            <a:r>
              <a:rPr lang="en-US" altLang="en-US" b="1" dirty="0" err="1"/>
              <a:t>dapat</a:t>
            </a:r>
            <a:r>
              <a:rPr lang="en-US" altLang="en-US" b="1" dirty="0"/>
              <a:t> di charge </a:t>
            </a:r>
            <a:r>
              <a:rPr lang="en-US" altLang="en-US" b="1" dirty="0" err="1"/>
              <a:t>dengan</a:t>
            </a:r>
            <a:r>
              <a:rPr lang="en-US" altLang="en-US" b="1" dirty="0"/>
              <a:t> </a:t>
            </a:r>
            <a:r>
              <a:rPr lang="en-US" altLang="en-US" b="1" dirty="0" err="1"/>
              <a:t>listrik</a:t>
            </a:r>
            <a:r>
              <a:rPr lang="en-US" altLang="en-US" b="1" dirty="0"/>
              <a:t> “</a:t>
            </a:r>
            <a:r>
              <a:rPr lang="en-US" altLang="en-US" b="1" dirty="0" err="1"/>
              <a:t>rumah</a:t>
            </a:r>
            <a:r>
              <a:rPr lang="en-US" altLang="en-US" b="1" dirty="0"/>
              <a:t>” </a:t>
            </a:r>
            <a:r>
              <a:rPr lang="en-US" altLang="en-US" b="1" dirty="0" err="1"/>
              <a:t>untuk</a:t>
            </a:r>
            <a:r>
              <a:rPr lang="en-US" altLang="en-US" b="1" dirty="0"/>
              <a:t> </a:t>
            </a:r>
            <a:r>
              <a:rPr lang="en-US" altLang="en-US" b="1" dirty="0" err="1"/>
              <a:t>memperbanyak</a:t>
            </a:r>
            <a:r>
              <a:rPr lang="en-US" altLang="en-US" b="1" dirty="0"/>
              <a:t> </a:t>
            </a:r>
            <a:r>
              <a:rPr lang="en-US" altLang="en-US" b="1" dirty="0" err="1"/>
              <a:t>penggunaan</a:t>
            </a:r>
            <a:r>
              <a:rPr lang="en-US" altLang="en-US" b="1" dirty="0"/>
              <a:t> motor </a:t>
            </a:r>
            <a:r>
              <a:rPr lang="en-US" altLang="en-US" b="1" dirty="0" err="1"/>
              <a:t>listrik</a:t>
            </a:r>
            <a:r>
              <a:rPr lang="en-US" altLang="en-US" b="1" dirty="0"/>
              <a:t> </a:t>
            </a:r>
            <a:r>
              <a:rPr lang="en-US" altLang="en-US" b="1" dirty="0" err="1"/>
              <a:t>dan</a:t>
            </a:r>
            <a:r>
              <a:rPr lang="en-US" altLang="en-US" b="1" dirty="0"/>
              <a:t> </a:t>
            </a:r>
            <a:r>
              <a:rPr lang="en-US" altLang="en-US" b="1" dirty="0" err="1"/>
              <a:t>mengurangi</a:t>
            </a:r>
            <a:r>
              <a:rPr lang="en-US" altLang="en-US" b="1" dirty="0"/>
              <a:t> </a:t>
            </a:r>
            <a:r>
              <a:rPr lang="en-US" altLang="en-US" b="1" dirty="0" err="1"/>
              <a:t>penggunaan</a:t>
            </a:r>
            <a:r>
              <a:rPr lang="en-US" altLang="en-US" b="1" dirty="0"/>
              <a:t> motor </a:t>
            </a:r>
            <a:r>
              <a:rPr lang="en-US" altLang="en-US" b="1" dirty="0" err="1" smtClean="0"/>
              <a:t>bensin</a:t>
            </a:r>
            <a:r>
              <a:rPr lang="en-US" altLang="en-US" b="1" dirty="0" smtClean="0"/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 smtClean="0"/>
              <a:t>Contoh</a:t>
            </a:r>
            <a:r>
              <a:rPr lang="en-US" altLang="en-US" b="1" dirty="0" smtClean="0"/>
              <a:t>: </a:t>
            </a:r>
            <a:r>
              <a:rPr lang="en-US" altLang="en-US" dirty="0" err="1"/>
              <a:t>Sampai</a:t>
            </a:r>
            <a:r>
              <a:rPr lang="en-US" altLang="en-US" dirty="0"/>
              <a:t> </a:t>
            </a:r>
            <a:r>
              <a:rPr lang="en-US" altLang="en-US" dirty="0" err="1"/>
              <a:t>akhir</a:t>
            </a:r>
            <a:r>
              <a:rPr lang="en-US" altLang="en-US" dirty="0"/>
              <a:t> 2009, Prius Plug-in </a:t>
            </a:r>
            <a:r>
              <a:rPr lang="en-US" altLang="en-US" dirty="0" err="1"/>
              <a:t>akan</a:t>
            </a:r>
            <a:r>
              <a:rPr lang="en-US" altLang="en-US" dirty="0"/>
              <a:t> di leasing 500 unit di </a:t>
            </a:r>
            <a:r>
              <a:rPr lang="en-US" altLang="en-US" dirty="0" err="1"/>
              <a:t>Jepang</a:t>
            </a:r>
            <a:r>
              <a:rPr lang="en-US" altLang="en-US" dirty="0"/>
              <a:t>, US &amp; </a:t>
            </a:r>
            <a:r>
              <a:rPr lang="en-US" altLang="en-US" dirty="0" err="1"/>
              <a:t>Eropa</a:t>
            </a:r>
            <a:endParaRPr lang="en-US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922" y="947774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2150994"/>
            <a:ext cx="2885704" cy="500041"/>
            <a:chOff x="228600" y="2547959"/>
            <a:chExt cx="2539848" cy="500041"/>
          </a:xfrm>
        </p:grpSpPr>
        <p:sp>
          <p:nvSpPr>
            <p:cNvPr id="15" name="Rounded Rectangle 14"/>
            <p:cNvSpPr/>
            <p:nvPr/>
          </p:nvSpPr>
          <p:spPr>
            <a:xfrm>
              <a:off x="228600" y="2547959"/>
              <a:ext cx="2539848" cy="50004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28600" y="2549222"/>
              <a:ext cx="2539848" cy="498778"/>
            </a:xfrm>
            <a:prstGeom prst="roundRect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89000">
                  <a:schemeClr val="tx1">
                    <a:lumMod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+mj-lt"/>
                  <a:cs typeface="Calibri" pitchFamily="34" charset="0"/>
                </a:rPr>
                <a:t>PLUG IN HYBRID</a:t>
              </a:r>
              <a:endParaRPr lang="en-US" sz="2400" b="1" dirty="0">
                <a:latin typeface="+mj-lt"/>
                <a:cs typeface="Calibri" pitchFamily="34" charset="0"/>
              </a:endParaRPr>
            </a:p>
          </p:txBody>
        </p:sp>
      </p:grpSp>
      <p:pic>
        <p:nvPicPr>
          <p:cNvPr id="21" name="Picture 3" descr="Research and Development for Plug-in Hybrid Vehic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937" y="2152257"/>
            <a:ext cx="6502793" cy="4229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5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Cara </a:t>
            </a:r>
            <a:r>
              <a:rPr lang="en-US" dirty="0" err="1" smtClean="0"/>
              <a:t>Kerja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TOYOTA</a:t>
            </a:r>
            <a:r>
              <a:rPr lang="en-US" dirty="0" smtClean="0"/>
              <a:t> Hybrid System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922" y="947774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sp>
        <p:nvSpPr>
          <p:cNvPr id="248" name="Text Box 3"/>
          <p:cNvSpPr txBox="1">
            <a:spLocks noChangeArrowheads="1"/>
          </p:cNvSpPr>
          <p:nvPr/>
        </p:nvSpPr>
        <p:spPr bwMode="auto">
          <a:xfrm>
            <a:off x="2585247" y="2144661"/>
            <a:ext cx="1037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/>
              <a:t>Mobil </a:t>
            </a:r>
            <a:r>
              <a:rPr lang="en-US" altLang="en-US" dirty="0" err="1"/>
              <a:t>Berhenti</a:t>
            </a:r>
            <a:endParaRPr lang="en-US" altLang="en-US" dirty="0"/>
          </a:p>
        </p:txBody>
      </p:sp>
      <p:sp>
        <p:nvSpPr>
          <p:cNvPr id="249" name="Text Box 4"/>
          <p:cNvSpPr txBox="1">
            <a:spLocks noChangeArrowheads="1"/>
          </p:cNvSpPr>
          <p:nvPr/>
        </p:nvSpPr>
        <p:spPr bwMode="auto">
          <a:xfrm>
            <a:off x="6617071" y="2131563"/>
            <a:ext cx="16093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/>
              <a:t>Mulai</a:t>
            </a:r>
            <a:r>
              <a:rPr lang="en-US" altLang="en-US" dirty="0"/>
              <a:t> </a:t>
            </a:r>
            <a:r>
              <a:rPr lang="en-US" altLang="en-US" dirty="0" err="1"/>
              <a:t>Jalan</a:t>
            </a:r>
            <a:r>
              <a:rPr lang="en-US" altLang="en-US" dirty="0"/>
              <a:t>,  </a:t>
            </a:r>
            <a:r>
              <a:rPr lang="en-US" altLang="en-US" dirty="0" err="1"/>
              <a:t>Beban</a:t>
            </a:r>
            <a:r>
              <a:rPr lang="en-US" altLang="en-US" dirty="0"/>
              <a:t> </a:t>
            </a:r>
            <a:r>
              <a:rPr lang="en-US" altLang="en-US" dirty="0" err="1"/>
              <a:t>Ringan</a:t>
            </a:r>
            <a:r>
              <a:rPr lang="en-US" altLang="en-US" dirty="0" smtClean="0"/>
              <a:t>,</a:t>
            </a:r>
          </a:p>
          <a:p>
            <a:pPr eaLnBrk="1" hangingPunct="1"/>
            <a:r>
              <a:rPr lang="en-US" altLang="en-US" dirty="0" err="1" smtClean="0"/>
              <a:t>Mundur</a:t>
            </a:r>
            <a:endParaRPr lang="en-US" altLang="en-US" dirty="0"/>
          </a:p>
        </p:txBody>
      </p:sp>
      <p:sp>
        <p:nvSpPr>
          <p:cNvPr id="250" name="Text Box 5"/>
          <p:cNvSpPr txBox="1">
            <a:spLocks noChangeArrowheads="1"/>
          </p:cNvSpPr>
          <p:nvPr/>
        </p:nvSpPr>
        <p:spPr bwMode="auto">
          <a:xfrm>
            <a:off x="10530137" y="2122038"/>
            <a:ext cx="17045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 err="1"/>
              <a:t>Pengendaraan</a:t>
            </a:r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Normal</a:t>
            </a:r>
          </a:p>
        </p:txBody>
      </p:sp>
      <p:sp>
        <p:nvSpPr>
          <p:cNvPr id="251" name="Text Box 6"/>
          <p:cNvSpPr txBox="1">
            <a:spLocks noChangeArrowheads="1"/>
          </p:cNvSpPr>
          <p:nvPr/>
        </p:nvSpPr>
        <p:spPr bwMode="auto">
          <a:xfrm>
            <a:off x="2456476" y="4271510"/>
            <a:ext cx="1759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 err="1"/>
              <a:t>Pengendaraan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 smtClean="0"/>
              <a:t>beban</a:t>
            </a:r>
            <a:endParaRPr lang="en-US" altLang="en-US" dirty="0" smtClean="0"/>
          </a:p>
          <a:p>
            <a:pPr algn="ctr" eaLnBrk="1" hangingPunct="1"/>
            <a:r>
              <a:rPr lang="en-US" altLang="en-US" dirty="0" err="1" smtClean="0"/>
              <a:t>berat</a:t>
            </a:r>
            <a:r>
              <a:rPr lang="en-US" altLang="en-US" dirty="0" smtClean="0"/>
              <a:t>/</a:t>
            </a:r>
          </a:p>
          <a:p>
            <a:pPr algn="ctr" eaLnBrk="1" hangingPunct="1"/>
            <a:r>
              <a:rPr lang="en-US" altLang="en-US" dirty="0" err="1" smtClean="0"/>
              <a:t>percepatan</a:t>
            </a:r>
            <a:endParaRPr lang="en-US" altLang="en-US" dirty="0"/>
          </a:p>
        </p:txBody>
      </p:sp>
      <p:sp>
        <p:nvSpPr>
          <p:cNvPr id="252" name="Text Box 7"/>
          <p:cNvSpPr txBox="1">
            <a:spLocks noChangeArrowheads="1"/>
          </p:cNvSpPr>
          <p:nvPr/>
        </p:nvSpPr>
        <p:spPr bwMode="auto">
          <a:xfrm>
            <a:off x="6621502" y="429526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/>
              <a:t>Perlambatan</a:t>
            </a:r>
            <a:endParaRPr lang="en-US" altLang="en-US" dirty="0"/>
          </a:p>
        </p:txBody>
      </p:sp>
      <p:sp>
        <p:nvSpPr>
          <p:cNvPr id="253" name="Text Box 8"/>
          <p:cNvSpPr txBox="1">
            <a:spLocks noChangeArrowheads="1"/>
          </p:cNvSpPr>
          <p:nvPr/>
        </p:nvSpPr>
        <p:spPr bwMode="auto">
          <a:xfrm>
            <a:off x="10573461" y="4270487"/>
            <a:ext cx="16612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/>
              <a:t>Kendaraan</a:t>
            </a:r>
            <a:r>
              <a:rPr lang="en-US" altLang="en-US" dirty="0"/>
              <a:t> </a:t>
            </a:r>
            <a:r>
              <a:rPr lang="en-US" altLang="en-US" dirty="0" err="1"/>
              <a:t>Berhenti</a:t>
            </a:r>
            <a:endParaRPr lang="en-US" altLang="en-US" dirty="0"/>
          </a:p>
          <a:p>
            <a:pPr eaLnBrk="1" hangingPunct="1"/>
            <a:r>
              <a:rPr lang="en-US" altLang="en-US" dirty="0"/>
              <a:t>(</a:t>
            </a:r>
            <a:r>
              <a:rPr lang="en-US" altLang="en-US" dirty="0" err="1"/>
              <a:t>Pengisian</a:t>
            </a:r>
            <a:r>
              <a:rPr lang="en-US" altLang="en-US" dirty="0"/>
              <a:t> </a:t>
            </a:r>
            <a:r>
              <a:rPr lang="en-US" altLang="en-US" dirty="0" err="1"/>
              <a:t>Batere</a:t>
            </a:r>
            <a:r>
              <a:rPr lang="en-US" altLang="en-US" dirty="0"/>
              <a:t>)</a:t>
            </a:r>
          </a:p>
        </p:txBody>
      </p:sp>
      <p:pic>
        <p:nvPicPr>
          <p:cNvPr id="254" name="Picture 9" descr="prius photo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r="3809"/>
          <a:stretch>
            <a:fillRect/>
          </a:stretch>
        </p:blipFill>
        <p:spPr bwMode="auto">
          <a:xfrm>
            <a:off x="97200" y="2144661"/>
            <a:ext cx="2454275" cy="2016124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5" name="Group 10"/>
          <p:cNvGrpSpPr>
            <a:grpSpLocks/>
          </p:cNvGrpSpPr>
          <p:nvPr/>
        </p:nvGrpSpPr>
        <p:grpSpPr bwMode="auto">
          <a:xfrm>
            <a:off x="4140323" y="2131564"/>
            <a:ext cx="2454275" cy="2042320"/>
            <a:chOff x="3927" y="920"/>
            <a:chExt cx="1431" cy="1176"/>
          </a:xfrm>
        </p:grpSpPr>
        <p:pic>
          <p:nvPicPr>
            <p:cNvPr id="256" name="Picture 11" descr="prius photo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9" r="3809"/>
            <a:stretch>
              <a:fillRect/>
            </a:stretch>
          </p:blipFill>
          <p:spPr bwMode="auto">
            <a:xfrm>
              <a:off x="3927" y="920"/>
              <a:ext cx="1431" cy="117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01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" name="Line 12"/>
            <p:cNvSpPr>
              <a:spLocks noChangeShapeType="1"/>
            </p:cNvSpPr>
            <p:nvPr/>
          </p:nvSpPr>
          <p:spPr bwMode="auto">
            <a:xfrm flipH="1">
              <a:off x="4488" y="1320"/>
              <a:ext cx="430" cy="5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254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8" name="Group 13"/>
          <p:cNvGrpSpPr>
            <a:grpSpLocks/>
          </p:cNvGrpSpPr>
          <p:nvPr/>
        </p:nvGrpSpPr>
        <p:grpSpPr bwMode="auto">
          <a:xfrm>
            <a:off x="8075861" y="4271510"/>
            <a:ext cx="2454275" cy="2016125"/>
            <a:chOff x="2247" y="920"/>
            <a:chExt cx="1431" cy="1176"/>
          </a:xfrm>
        </p:grpSpPr>
        <p:pic>
          <p:nvPicPr>
            <p:cNvPr id="259" name="Picture 14" descr="prius photo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9" r="3809"/>
            <a:stretch>
              <a:fillRect/>
            </a:stretch>
          </p:blipFill>
          <p:spPr bwMode="auto">
            <a:xfrm>
              <a:off x="2247" y="920"/>
              <a:ext cx="1431" cy="117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01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0" name="Freeform 15"/>
            <p:cNvSpPr>
              <a:spLocks/>
            </p:cNvSpPr>
            <p:nvPr/>
          </p:nvSpPr>
          <p:spPr bwMode="auto">
            <a:xfrm>
              <a:off x="2750" y="1348"/>
              <a:ext cx="520" cy="250"/>
            </a:xfrm>
            <a:custGeom>
              <a:avLst/>
              <a:gdLst>
                <a:gd name="T0" fmla="*/ 0 w 520"/>
                <a:gd name="T1" fmla="*/ 180 h 250"/>
                <a:gd name="T2" fmla="*/ 108 w 520"/>
                <a:gd name="T3" fmla="*/ 250 h 250"/>
                <a:gd name="T4" fmla="*/ 252 w 520"/>
                <a:gd name="T5" fmla="*/ 70 h 250"/>
                <a:gd name="T6" fmla="*/ 400 w 520"/>
                <a:gd name="T7" fmla="*/ 158 h 250"/>
                <a:gd name="T8" fmla="*/ 520 w 520"/>
                <a:gd name="T9" fmla="*/ 0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0" h="250">
                  <a:moveTo>
                    <a:pt x="0" y="180"/>
                  </a:moveTo>
                  <a:lnTo>
                    <a:pt x="108" y="250"/>
                  </a:lnTo>
                  <a:lnTo>
                    <a:pt x="252" y="70"/>
                  </a:lnTo>
                  <a:lnTo>
                    <a:pt x="400" y="158"/>
                  </a:lnTo>
                  <a:lnTo>
                    <a:pt x="52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254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1" name="Group 16"/>
          <p:cNvGrpSpPr>
            <a:grpSpLocks/>
          </p:cNvGrpSpPr>
          <p:nvPr/>
        </p:nvGrpSpPr>
        <p:grpSpPr bwMode="auto">
          <a:xfrm>
            <a:off x="8075862" y="2131562"/>
            <a:ext cx="2454275" cy="2042322"/>
            <a:chOff x="3888" y="816"/>
            <a:chExt cx="1546" cy="1270"/>
          </a:xfrm>
        </p:grpSpPr>
        <p:pic>
          <p:nvPicPr>
            <p:cNvPr id="262" name="Picture 17" descr="prius photo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" r="3825"/>
            <a:stretch>
              <a:fillRect/>
            </a:stretch>
          </p:blipFill>
          <p:spPr bwMode="auto">
            <a:xfrm>
              <a:off x="3888" y="816"/>
              <a:ext cx="1546" cy="127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01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" name="Freeform 18"/>
            <p:cNvSpPr>
              <a:spLocks/>
            </p:cNvSpPr>
            <p:nvPr/>
          </p:nvSpPr>
          <p:spPr bwMode="auto">
            <a:xfrm>
              <a:off x="4567" y="1327"/>
              <a:ext cx="388" cy="477"/>
            </a:xfrm>
            <a:custGeom>
              <a:avLst/>
              <a:gdLst>
                <a:gd name="T0" fmla="*/ 0 w 359"/>
                <a:gd name="T1" fmla="*/ 173 h 442"/>
                <a:gd name="T2" fmla="*/ 58 w 359"/>
                <a:gd name="T3" fmla="*/ 210 h 442"/>
                <a:gd name="T4" fmla="*/ 229 w 359"/>
                <a:gd name="T5" fmla="*/ 0 h 442"/>
                <a:gd name="T6" fmla="*/ 388 w 359"/>
                <a:gd name="T7" fmla="*/ 84 h 442"/>
                <a:gd name="T8" fmla="*/ 86 w 359"/>
                <a:gd name="T9" fmla="*/ 477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" h="442">
                  <a:moveTo>
                    <a:pt x="0" y="160"/>
                  </a:moveTo>
                  <a:lnTo>
                    <a:pt x="54" y="195"/>
                  </a:lnTo>
                  <a:lnTo>
                    <a:pt x="212" y="0"/>
                  </a:lnTo>
                  <a:lnTo>
                    <a:pt x="359" y="78"/>
                  </a:lnTo>
                  <a:lnTo>
                    <a:pt x="80" y="442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254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19"/>
            <p:cNvSpPr>
              <a:spLocks/>
            </p:cNvSpPr>
            <p:nvPr/>
          </p:nvSpPr>
          <p:spPr bwMode="auto">
            <a:xfrm>
              <a:off x="4566" y="1500"/>
              <a:ext cx="136" cy="251"/>
            </a:xfrm>
            <a:custGeom>
              <a:avLst/>
              <a:gdLst>
                <a:gd name="T0" fmla="*/ 0 w 126"/>
                <a:gd name="T1" fmla="*/ 0 h 233"/>
                <a:gd name="T2" fmla="*/ 58 w 126"/>
                <a:gd name="T3" fmla="*/ 38 h 233"/>
                <a:gd name="T4" fmla="*/ 136 w 126"/>
                <a:gd name="T5" fmla="*/ 83 h 233"/>
                <a:gd name="T6" fmla="*/ 21 w 126"/>
                <a:gd name="T7" fmla="*/ 251 h 2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6" h="233">
                  <a:moveTo>
                    <a:pt x="0" y="0"/>
                  </a:moveTo>
                  <a:lnTo>
                    <a:pt x="54" y="35"/>
                  </a:lnTo>
                  <a:lnTo>
                    <a:pt x="126" y="77"/>
                  </a:lnTo>
                  <a:lnTo>
                    <a:pt x="19" y="233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254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5" name="Group 20"/>
          <p:cNvGrpSpPr>
            <a:grpSpLocks/>
          </p:cNvGrpSpPr>
          <p:nvPr/>
        </p:nvGrpSpPr>
        <p:grpSpPr bwMode="auto">
          <a:xfrm>
            <a:off x="97201" y="4270487"/>
            <a:ext cx="2454275" cy="2016125"/>
            <a:chOff x="2247" y="2880"/>
            <a:chExt cx="1431" cy="1176"/>
          </a:xfrm>
        </p:grpSpPr>
        <p:pic>
          <p:nvPicPr>
            <p:cNvPr id="266" name="Picture 21" descr="prius photo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9" r="3809"/>
            <a:stretch>
              <a:fillRect/>
            </a:stretch>
          </p:blipFill>
          <p:spPr bwMode="auto">
            <a:xfrm>
              <a:off x="2247" y="2880"/>
              <a:ext cx="1431" cy="117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01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7" name="Line 22"/>
            <p:cNvSpPr>
              <a:spLocks noChangeShapeType="1"/>
            </p:cNvSpPr>
            <p:nvPr/>
          </p:nvSpPr>
          <p:spPr bwMode="auto">
            <a:xfrm flipH="1">
              <a:off x="2922" y="3291"/>
              <a:ext cx="430" cy="5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254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23"/>
            <p:cNvSpPr>
              <a:spLocks/>
            </p:cNvSpPr>
            <p:nvPr/>
          </p:nvSpPr>
          <p:spPr bwMode="auto">
            <a:xfrm>
              <a:off x="2785" y="3353"/>
              <a:ext cx="359" cy="442"/>
            </a:xfrm>
            <a:custGeom>
              <a:avLst/>
              <a:gdLst>
                <a:gd name="T0" fmla="*/ 0 w 359"/>
                <a:gd name="T1" fmla="*/ 160 h 442"/>
                <a:gd name="T2" fmla="*/ 54 w 359"/>
                <a:gd name="T3" fmla="*/ 195 h 442"/>
                <a:gd name="T4" fmla="*/ 212 w 359"/>
                <a:gd name="T5" fmla="*/ 0 h 442"/>
                <a:gd name="T6" fmla="*/ 359 w 359"/>
                <a:gd name="T7" fmla="*/ 78 h 442"/>
                <a:gd name="T8" fmla="*/ 80 w 359"/>
                <a:gd name="T9" fmla="*/ 442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" h="442">
                  <a:moveTo>
                    <a:pt x="0" y="160"/>
                  </a:moveTo>
                  <a:lnTo>
                    <a:pt x="54" y="195"/>
                  </a:lnTo>
                  <a:lnTo>
                    <a:pt x="212" y="0"/>
                  </a:lnTo>
                  <a:lnTo>
                    <a:pt x="359" y="78"/>
                  </a:lnTo>
                  <a:lnTo>
                    <a:pt x="80" y="442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254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24"/>
            <p:cNvSpPr>
              <a:spLocks/>
            </p:cNvSpPr>
            <p:nvPr/>
          </p:nvSpPr>
          <p:spPr bwMode="auto">
            <a:xfrm>
              <a:off x="2784" y="3513"/>
              <a:ext cx="126" cy="231"/>
            </a:xfrm>
            <a:custGeom>
              <a:avLst/>
              <a:gdLst>
                <a:gd name="T0" fmla="*/ 0 w 126"/>
                <a:gd name="T1" fmla="*/ 0 h 233"/>
                <a:gd name="T2" fmla="*/ 54 w 126"/>
                <a:gd name="T3" fmla="*/ 35 h 233"/>
                <a:gd name="T4" fmla="*/ 126 w 126"/>
                <a:gd name="T5" fmla="*/ 76 h 233"/>
                <a:gd name="T6" fmla="*/ 19 w 126"/>
                <a:gd name="T7" fmla="*/ 231 h 2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6" h="233">
                  <a:moveTo>
                    <a:pt x="0" y="0"/>
                  </a:moveTo>
                  <a:lnTo>
                    <a:pt x="54" y="35"/>
                  </a:lnTo>
                  <a:lnTo>
                    <a:pt x="126" y="77"/>
                  </a:lnTo>
                  <a:lnTo>
                    <a:pt x="19" y="233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254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0" name="Group 25"/>
          <p:cNvGrpSpPr>
            <a:grpSpLocks/>
          </p:cNvGrpSpPr>
          <p:nvPr/>
        </p:nvGrpSpPr>
        <p:grpSpPr bwMode="auto">
          <a:xfrm>
            <a:off x="4143908" y="4271510"/>
            <a:ext cx="2454275" cy="2016125"/>
            <a:chOff x="3927" y="2880"/>
            <a:chExt cx="1431" cy="1176"/>
          </a:xfrm>
        </p:grpSpPr>
        <p:pic>
          <p:nvPicPr>
            <p:cNvPr id="271" name="Picture 26" descr="prius photo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9" r="3809"/>
            <a:stretch>
              <a:fillRect/>
            </a:stretch>
          </p:blipFill>
          <p:spPr bwMode="auto">
            <a:xfrm>
              <a:off x="3927" y="2880"/>
              <a:ext cx="1431" cy="117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01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2" name="Line 27"/>
            <p:cNvSpPr>
              <a:spLocks noChangeShapeType="1"/>
            </p:cNvSpPr>
            <p:nvPr/>
          </p:nvSpPr>
          <p:spPr bwMode="auto">
            <a:xfrm rot="10800000" flipH="1">
              <a:off x="4542" y="3316"/>
              <a:ext cx="373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254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67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g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0424" y="2998421"/>
            <a:ext cx="3665958" cy="274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TOYOTA</a:t>
            </a:r>
            <a:r>
              <a:rPr lang="en-US" dirty="0"/>
              <a:t> Hybrid System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922" y="947774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-1" y="2150994"/>
            <a:ext cx="4664468" cy="500041"/>
            <a:chOff x="228599" y="2547959"/>
            <a:chExt cx="4105424" cy="500041"/>
          </a:xfrm>
        </p:grpSpPr>
        <p:sp>
          <p:nvSpPr>
            <p:cNvPr id="38" name="Rounded Rectangle 37"/>
            <p:cNvSpPr/>
            <p:nvPr/>
          </p:nvSpPr>
          <p:spPr>
            <a:xfrm>
              <a:off x="228600" y="2547959"/>
              <a:ext cx="2539848" cy="50004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28599" y="2549222"/>
              <a:ext cx="4105424" cy="498778"/>
            </a:xfrm>
            <a:prstGeom prst="roundRect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89000">
                  <a:schemeClr val="tx1">
                    <a:lumMod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+mj-lt"/>
                  <a:cs typeface="Calibri" pitchFamily="34" charset="0"/>
                </a:rPr>
                <a:t>Engine Starting and Idling</a:t>
              </a:r>
              <a:endParaRPr lang="en-US" sz="2400" b="1" dirty="0">
                <a:latin typeface="+mj-lt"/>
                <a:cs typeface="Calibri" pitchFamily="34" charset="0"/>
              </a:endParaRPr>
            </a:p>
          </p:txBody>
        </p:sp>
      </p:grpSp>
      <p:grpSp>
        <p:nvGrpSpPr>
          <p:cNvPr id="41" name="Group 5"/>
          <p:cNvGrpSpPr>
            <a:grpSpLocks/>
          </p:cNvGrpSpPr>
          <p:nvPr/>
        </p:nvGrpSpPr>
        <p:grpSpPr bwMode="auto">
          <a:xfrm>
            <a:off x="9597232" y="5152659"/>
            <a:ext cx="742950" cy="547687"/>
            <a:chOff x="5026" y="3316"/>
            <a:chExt cx="468" cy="345"/>
          </a:xfrm>
        </p:grpSpPr>
        <p:sp>
          <p:nvSpPr>
            <p:cNvPr id="42" name="Oval 6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gray">
            <a:xfrm>
              <a:off x="5026" y="3348"/>
              <a:ext cx="4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>
                  <a:solidFill>
                    <a:srgbClr val="FFFFFF"/>
                  </a:solidFill>
                </a:rPr>
                <a:t>Movie</a:t>
              </a:r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2090192" y="2976196"/>
            <a:ext cx="4044950" cy="18288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" name="Line 10"/>
          <p:cNvSpPr>
            <a:spLocks noChangeShapeType="1"/>
          </p:cNvSpPr>
          <p:nvPr/>
        </p:nvSpPr>
        <p:spPr bwMode="auto">
          <a:xfrm flipV="1">
            <a:off x="2387055" y="3455621"/>
            <a:ext cx="0" cy="457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2307680" y="4146184"/>
            <a:ext cx="3683000" cy="0"/>
          </a:xfrm>
          <a:prstGeom prst="line">
            <a:avLst/>
          </a:prstGeom>
          <a:noFill/>
          <a:ln w="63500">
            <a:solidFill>
              <a:srgbClr val="99A4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Line 12"/>
          <p:cNvSpPr>
            <a:spLocks noChangeShapeType="1"/>
          </p:cNvSpPr>
          <p:nvPr/>
        </p:nvSpPr>
        <p:spPr bwMode="auto">
          <a:xfrm>
            <a:off x="2380705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>
            <a:off x="27712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" name="Line 14"/>
          <p:cNvSpPr>
            <a:spLocks noChangeShapeType="1"/>
          </p:cNvSpPr>
          <p:nvPr/>
        </p:nvSpPr>
        <p:spPr bwMode="auto">
          <a:xfrm>
            <a:off x="3228430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Line 15"/>
          <p:cNvSpPr>
            <a:spLocks noChangeShapeType="1"/>
          </p:cNvSpPr>
          <p:nvPr/>
        </p:nvSpPr>
        <p:spPr bwMode="auto">
          <a:xfrm>
            <a:off x="3758655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" name="Line 16"/>
          <p:cNvSpPr>
            <a:spLocks noChangeShapeType="1"/>
          </p:cNvSpPr>
          <p:nvPr/>
        </p:nvSpPr>
        <p:spPr bwMode="auto">
          <a:xfrm>
            <a:off x="4077742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" name="Line 17"/>
          <p:cNvSpPr>
            <a:spLocks noChangeShapeType="1"/>
          </p:cNvSpPr>
          <p:nvPr/>
        </p:nvSpPr>
        <p:spPr bwMode="auto">
          <a:xfrm>
            <a:off x="4647655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" name="Line 18"/>
          <p:cNvSpPr>
            <a:spLocks noChangeShapeType="1"/>
          </p:cNvSpPr>
          <p:nvPr/>
        </p:nvSpPr>
        <p:spPr bwMode="auto">
          <a:xfrm>
            <a:off x="54128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" name="Line 19"/>
          <p:cNvSpPr>
            <a:spLocks noChangeShapeType="1"/>
          </p:cNvSpPr>
          <p:nvPr/>
        </p:nvSpPr>
        <p:spPr bwMode="auto">
          <a:xfrm>
            <a:off x="5569992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" name="Line 20"/>
          <p:cNvSpPr>
            <a:spLocks noChangeShapeType="1"/>
          </p:cNvSpPr>
          <p:nvPr/>
        </p:nvSpPr>
        <p:spPr bwMode="auto">
          <a:xfrm>
            <a:off x="58827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7" name="Freeform 21"/>
          <p:cNvSpPr>
            <a:spLocks/>
          </p:cNvSpPr>
          <p:nvPr/>
        </p:nvSpPr>
        <p:spPr bwMode="auto">
          <a:xfrm>
            <a:off x="2380705" y="3422284"/>
            <a:ext cx="3592512" cy="938212"/>
          </a:xfrm>
          <a:custGeom>
            <a:avLst/>
            <a:gdLst>
              <a:gd name="T0" fmla="*/ 0 w 2388"/>
              <a:gd name="T1" fmla="*/ 2147483647 h 508"/>
              <a:gd name="T2" fmla="*/ 2147483647 w 2388"/>
              <a:gd name="T3" fmla="*/ 2147483647 h 508"/>
              <a:gd name="T4" fmla="*/ 2147483647 w 2388"/>
              <a:gd name="T5" fmla="*/ 2147483647 h 508"/>
              <a:gd name="T6" fmla="*/ 2147483647 w 2388"/>
              <a:gd name="T7" fmla="*/ 2147483647 h 508"/>
              <a:gd name="T8" fmla="*/ 2147483647 w 2388"/>
              <a:gd name="T9" fmla="*/ 0 h 508"/>
              <a:gd name="T10" fmla="*/ 2147483647 w 2388"/>
              <a:gd name="T11" fmla="*/ 0 h 508"/>
              <a:gd name="T12" fmla="*/ 2147483647 w 2388"/>
              <a:gd name="T13" fmla="*/ 2147483647 h 508"/>
              <a:gd name="T14" fmla="*/ 2147483647 w 2388"/>
              <a:gd name="T15" fmla="*/ 2147483647 h 508"/>
              <a:gd name="T16" fmla="*/ 2147483647 w 2388"/>
              <a:gd name="T17" fmla="*/ 2147483647 h 508"/>
              <a:gd name="T18" fmla="*/ 2147483647 w 2388"/>
              <a:gd name="T19" fmla="*/ 2147483647 h 508"/>
              <a:gd name="T20" fmla="*/ 2147483647 w 2388"/>
              <a:gd name="T21" fmla="*/ 2147483647 h 5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88"/>
              <a:gd name="T34" fmla="*/ 0 h 508"/>
              <a:gd name="T35" fmla="*/ 2388 w 2388"/>
              <a:gd name="T36" fmla="*/ 508 h 5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88" h="508">
                <a:moveTo>
                  <a:pt x="0" y="392"/>
                </a:moveTo>
                <a:lnTo>
                  <a:pt x="260" y="388"/>
                </a:lnTo>
                <a:lnTo>
                  <a:pt x="564" y="232"/>
                </a:lnTo>
                <a:lnTo>
                  <a:pt x="912" y="232"/>
                </a:lnTo>
                <a:lnTo>
                  <a:pt x="1128" y="0"/>
                </a:lnTo>
                <a:lnTo>
                  <a:pt x="1512" y="0"/>
                </a:lnTo>
                <a:lnTo>
                  <a:pt x="2016" y="388"/>
                </a:lnTo>
                <a:lnTo>
                  <a:pt x="2120" y="388"/>
                </a:lnTo>
                <a:lnTo>
                  <a:pt x="2228" y="508"/>
                </a:lnTo>
                <a:lnTo>
                  <a:pt x="2336" y="388"/>
                </a:lnTo>
                <a:lnTo>
                  <a:pt x="2388" y="388"/>
                </a:lnTo>
              </a:path>
            </a:pathLst>
          </a:cu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58" name="Group 22"/>
          <p:cNvGrpSpPr>
            <a:grpSpLocks/>
          </p:cNvGrpSpPr>
          <p:nvPr/>
        </p:nvGrpSpPr>
        <p:grpSpPr bwMode="auto">
          <a:xfrm>
            <a:off x="2380705" y="4106496"/>
            <a:ext cx="387350" cy="63500"/>
            <a:chOff x="384" y="2632"/>
            <a:chExt cx="258" cy="40"/>
          </a:xfrm>
        </p:grpSpPr>
        <p:sp>
          <p:nvSpPr>
            <p:cNvPr id="59" name="Line 23"/>
            <p:cNvSpPr>
              <a:spLocks noChangeShapeType="1"/>
            </p:cNvSpPr>
            <p:nvPr/>
          </p:nvSpPr>
          <p:spPr bwMode="ltGray">
            <a:xfrm>
              <a:off x="384" y="2654"/>
              <a:ext cx="258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0" name="Line 24"/>
            <p:cNvSpPr>
              <a:spLocks noChangeShapeType="1"/>
            </p:cNvSpPr>
            <p:nvPr/>
          </p:nvSpPr>
          <p:spPr bwMode="ltGray">
            <a:xfrm>
              <a:off x="384" y="2632"/>
              <a:ext cx="258" cy="0"/>
            </a:xfrm>
            <a:prstGeom prst="line">
              <a:avLst/>
            </a:pr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1" name="Line 25"/>
            <p:cNvSpPr>
              <a:spLocks noChangeShapeType="1"/>
            </p:cNvSpPr>
            <p:nvPr/>
          </p:nvSpPr>
          <p:spPr bwMode="ltGray">
            <a:xfrm>
              <a:off x="384" y="2672"/>
              <a:ext cx="258" cy="0"/>
            </a:xfrm>
            <a:prstGeom prst="line">
              <a:avLst/>
            </a:pr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2" name="Line 26"/>
            <p:cNvSpPr>
              <a:spLocks noChangeShapeType="1"/>
            </p:cNvSpPr>
            <p:nvPr/>
          </p:nvSpPr>
          <p:spPr bwMode="ltGray">
            <a:xfrm>
              <a:off x="384" y="2638"/>
              <a:ext cx="258" cy="0"/>
            </a:xfrm>
            <a:prstGeom prst="line">
              <a:avLst/>
            </a:pr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3" name="Line 27"/>
            <p:cNvSpPr>
              <a:spLocks noChangeShapeType="1"/>
            </p:cNvSpPr>
            <p:nvPr/>
          </p:nvSpPr>
          <p:spPr bwMode="ltGray">
            <a:xfrm>
              <a:off x="384" y="2666"/>
              <a:ext cx="258" cy="0"/>
            </a:xfrm>
            <a:prstGeom prst="line">
              <a:avLst/>
            </a:pr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64" name="Text Box 28"/>
          <p:cNvSpPr txBox="1">
            <a:spLocks noChangeArrowheads="1"/>
          </p:cNvSpPr>
          <p:nvPr/>
        </p:nvSpPr>
        <p:spPr bwMode="auto">
          <a:xfrm>
            <a:off x="1982242" y="2976196"/>
            <a:ext cx="938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i="1">
                <a:solidFill>
                  <a:srgbClr val="000000"/>
                </a:solidFill>
              </a:rPr>
              <a:t>Vehicle Speed</a:t>
            </a:r>
          </a:p>
        </p:txBody>
      </p:sp>
      <p:grpSp>
        <p:nvGrpSpPr>
          <p:cNvPr id="65" name="Group 29"/>
          <p:cNvGrpSpPr>
            <a:grpSpLocks/>
          </p:cNvGrpSpPr>
          <p:nvPr/>
        </p:nvGrpSpPr>
        <p:grpSpPr bwMode="auto">
          <a:xfrm>
            <a:off x="5292301" y="5109796"/>
            <a:ext cx="971550" cy="612775"/>
            <a:chOff x="5017" y="3316"/>
            <a:chExt cx="468" cy="345"/>
          </a:xfrm>
        </p:grpSpPr>
        <p:sp>
          <p:nvSpPr>
            <p:cNvPr id="66" name="Oval 30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7" name="Text Box 31">
              <a:hlinkClick r:id="rId7" action="ppaction://hlinkfile"/>
            </p:cNvPr>
            <p:cNvSpPr txBox="1">
              <a:spLocks noChangeArrowheads="1"/>
            </p:cNvSpPr>
            <p:nvPr/>
          </p:nvSpPr>
          <p:spPr bwMode="gray">
            <a:xfrm>
              <a:off x="5017" y="3348"/>
              <a:ext cx="46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 err="1" smtClean="0">
                  <a:solidFill>
                    <a:srgbClr val="FFFFFF"/>
                  </a:solidFill>
                </a:rPr>
                <a:t>Animasi</a:t>
              </a:r>
              <a:endParaRPr lang="en-US" altLang="en-US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68" name="Line 32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58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03_Startoff_wE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7366" y="2961315"/>
            <a:ext cx="3789251" cy="2841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TOYOTA</a:t>
            </a:r>
            <a:r>
              <a:rPr lang="en-US" dirty="0"/>
              <a:t> Hybrid System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0" b="96547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922" y="947774"/>
            <a:ext cx="1085617" cy="76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-1" y="2150994"/>
            <a:ext cx="4664468" cy="500041"/>
            <a:chOff x="228599" y="2547959"/>
            <a:chExt cx="4105424" cy="500041"/>
          </a:xfrm>
        </p:grpSpPr>
        <p:sp>
          <p:nvSpPr>
            <p:cNvPr id="38" name="Rounded Rectangle 37"/>
            <p:cNvSpPr/>
            <p:nvPr/>
          </p:nvSpPr>
          <p:spPr>
            <a:xfrm>
              <a:off x="228600" y="2547959"/>
              <a:ext cx="2539848" cy="50004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28599" y="2549222"/>
              <a:ext cx="4105424" cy="498778"/>
            </a:xfrm>
            <a:prstGeom prst="roundRect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89000">
                  <a:schemeClr val="tx1">
                    <a:lumMod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400" b="1" dirty="0" smtClean="0">
                  <a:solidFill>
                    <a:schemeClr val="tx1"/>
                  </a:solidFill>
                </a:rPr>
                <a:t>Vehicle Starting Off</a:t>
              </a:r>
              <a:endParaRPr lang="en-US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5"/>
          <p:cNvGrpSpPr>
            <a:grpSpLocks/>
          </p:cNvGrpSpPr>
          <p:nvPr/>
        </p:nvGrpSpPr>
        <p:grpSpPr bwMode="auto">
          <a:xfrm>
            <a:off x="9597232" y="5152659"/>
            <a:ext cx="742950" cy="547687"/>
            <a:chOff x="5026" y="3316"/>
            <a:chExt cx="468" cy="345"/>
          </a:xfrm>
        </p:grpSpPr>
        <p:sp>
          <p:nvSpPr>
            <p:cNvPr id="42" name="Oval 6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gray">
            <a:xfrm>
              <a:off x="5026" y="3348"/>
              <a:ext cx="4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>
                  <a:solidFill>
                    <a:srgbClr val="FFFFFF"/>
                  </a:solidFill>
                </a:rPr>
                <a:t>Movie</a:t>
              </a:r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2090192" y="2976196"/>
            <a:ext cx="4044950" cy="18288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" name="Line 10"/>
          <p:cNvSpPr>
            <a:spLocks noChangeShapeType="1"/>
          </p:cNvSpPr>
          <p:nvPr/>
        </p:nvSpPr>
        <p:spPr bwMode="auto">
          <a:xfrm flipV="1">
            <a:off x="2387055" y="3455621"/>
            <a:ext cx="0" cy="457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2307680" y="4146184"/>
            <a:ext cx="3683000" cy="0"/>
          </a:xfrm>
          <a:prstGeom prst="line">
            <a:avLst/>
          </a:prstGeom>
          <a:noFill/>
          <a:ln w="63500">
            <a:solidFill>
              <a:srgbClr val="99A4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Line 12"/>
          <p:cNvSpPr>
            <a:spLocks noChangeShapeType="1"/>
          </p:cNvSpPr>
          <p:nvPr/>
        </p:nvSpPr>
        <p:spPr bwMode="auto">
          <a:xfrm>
            <a:off x="2380705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>
            <a:off x="27712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" name="Line 14"/>
          <p:cNvSpPr>
            <a:spLocks noChangeShapeType="1"/>
          </p:cNvSpPr>
          <p:nvPr/>
        </p:nvSpPr>
        <p:spPr bwMode="auto">
          <a:xfrm>
            <a:off x="3228430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Line 15"/>
          <p:cNvSpPr>
            <a:spLocks noChangeShapeType="1"/>
          </p:cNvSpPr>
          <p:nvPr/>
        </p:nvSpPr>
        <p:spPr bwMode="auto">
          <a:xfrm>
            <a:off x="3758655" y="3857259"/>
            <a:ext cx="0" cy="642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" name="Line 16"/>
          <p:cNvSpPr>
            <a:spLocks noChangeShapeType="1"/>
          </p:cNvSpPr>
          <p:nvPr/>
        </p:nvSpPr>
        <p:spPr bwMode="auto">
          <a:xfrm>
            <a:off x="4077742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" name="Line 17"/>
          <p:cNvSpPr>
            <a:spLocks noChangeShapeType="1"/>
          </p:cNvSpPr>
          <p:nvPr/>
        </p:nvSpPr>
        <p:spPr bwMode="auto">
          <a:xfrm>
            <a:off x="4647655" y="3414346"/>
            <a:ext cx="0" cy="1085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" name="Line 18"/>
          <p:cNvSpPr>
            <a:spLocks noChangeShapeType="1"/>
          </p:cNvSpPr>
          <p:nvPr/>
        </p:nvSpPr>
        <p:spPr bwMode="auto">
          <a:xfrm>
            <a:off x="54128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" name="Line 19"/>
          <p:cNvSpPr>
            <a:spLocks noChangeShapeType="1"/>
          </p:cNvSpPr>
          <p:nvPr/>
        </p:nvSpPr>
        <p:spPr bwMode="auto">
          <a:xfrm>
            <a:off x="5569992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" name="Line 20"/>
          <p:cNvSpPr>
            <a:spLocks noChangeShapeType="1"/>
          </p:cNvSpPr>
          <p:nvPr/>
        </p:nvSpPr>
        <p:spPr bwMode="auto">
          <a:xfrm>
            <a:off x="5882730" y="4146184"/>
            <a:ext cx="0" cy="354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7" name="Freeform 21"/>
          <p:cNvSpPr>
            <a:spLocks/>
          </p:cNvSpPr>
          <p:nvPr/>
        </p:nvSpPr>
        <p:spPr bwMode="auto">
          <a:xfrm>
            <a:off x="2380705" y="3422284"/>
            <a:ext cx="3592512" cy="938212"/>
          </a:xfrm>
          <a:custGeom>
            <a:avLst/>
            <a:gdLst>
              <a:gd name="T0" fmla="*/ 0 w 2388"/>
              <a:gd name="T1" fmla="*/ 2147483647 h 508"/>
              <a:gd name="T2" fmla="*/ 2147483647 w 2388"/>
              <a:gd name="T3" fmla="*/ 2147483647 h 508"/>
              <a:gd name="T4" fmla="*/ 2147483647 w 2388"/>
              <a:gd name="T5" fmla="*/ 2147483647 h 508"/>
              <a:gd name="T6" fmla="*/ 2147483647 w 2388"/>
              <a:gd name="T7" fmla="*/ 2147483647 h 508"/>
              <a:gd name="T8" fmla="*/ 2147483647 w 2388"/>
              <a:gd name="T9" fmla="*/ 0 h 508"/>
              <a:gd name="T10" fmla="*/ 2147483647 w 2388"/>
              <a:gd name="T11" fmla="*/ 0 h 508"/>
              <a:gd name="T12" fmla="*/ 2147483647 w 2388"/>
              <a:gd name="T13" fmla="*/ 2147483647 h 508"/>
              <a:gd name="T14" fmla="*/ 2147483647 w 2388"/>
              <a:gd name="T15" fmla="*/ 2147483647 h 508"/>
              <a:gd name="T16" fmla="*/ 2147483647 w 2388"/>
              <a:gd name="T17" fmla="*/ 2147483647 h 508"/>
              <a:gd name="T18" fmla="*/ 2147483647 w 2388"/>
              <a:gd name="T19" fmla="*/ 2147483647 h 508"/>
              <a:gd name="T20" fmla="*/ 2147483647 w 2388"/>
              <a:gd name="T21" fmla="*/ 2147483647 h 5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88"/>
              <a:gd name="T34" fmla="*/ 0 h 508"/>
              <a:gd name="T35" fmla="*/ 2388 w 2388"/>
              <a:gd name="T36" fmla="*/ 508 h 5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88" h="508">
                <a:moveTo>
                  <a:pt x="0" y="392"/>
                </a:moveTo>
                <a:lnTo>
                  <a:pt x="260" y="388"/>
                </a:lnTo>
                <a:lnTo>
                  <a:pt x="564" y="232"/>
                </a:lnTo>
                <a:lnTo>
                  <a:pt x="912" y="232"/>
                </a:lnTo>
                <a:lnTo>
                  <a:pt x="1128" y="0"/>
                </a:lnTo>
                <a:lnTo>
                  <a:pt x="1512" y="0"/>
                </a:lnTo>
                <a:lnTo>
                  <a:pt x="2016" y="388"/>
                </a:lnTo>
                <a:lnTo>
                  <a:pt x="2120" y="388"/>
                </a:lnTo>
                <a:lnTo>
                  <a:pt x="2228" y="508"/>
                </a:lnTo>
                <a:lnTo>
                  <a:pt x="2336" y="388"/>
                </a:lnTo>
                <a:lnTo>
                  <a:pt x="2388" y="388"/>
                </a:lnTo>
              </a:path>
            </a:pathLst>
          </a:cu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4" name="Text Box 28"/>
          <p:cNvSpPr txBox="1">
            <a:spLocks noChangeArrowheads="1"/>
          </p:cNvSpPr>
          <p:nvPr/>
        </p:nvSpPr>
        <p:spPr bwMode="auto">
          <a:xfrm>
            <a:off x="1982242" y="2976196"/>
            <a:ext cx="938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i="1">
                <a:solidFill>
                  <a:srgbClr val="000000"/>
                </a:solidFill>
              </a:rPr>
              <a:t>Vehicle Speed</a:t>
            </a:r>
          </a:p>
        </p:txBody>
      </p:sp>
      <p:grpSp>
        <p:nvGrpSpPr>
          <p:cNvPr id="65" name="Group 29"/>
          <p:cNvGrpSpPr>
            <a:grpSpLocks/>
          </p:cNvGrpSpPr>
          <p:nvPr/>
        </p:nvGrpSpPr>
        <p:grpSpPr bwMode="auto">
          <a:xfrm>
            <a:off x="5292301" y="5109796"/>
            <a:ext cx="971550" cy="612775"/>
            <a:chOff x="5017" y="3316"/>
            <a:chExt cx="468" cy="345"/>
          </a:xfrm>
        </p:grpSpPr>
        <p:sp>
          <p:nvSpPr>
            <p:cNvPr id="66" name="Oval 30"/>
            <p:cNvSpPr>
              <a:spLocks noChangeArrowheads="1"/>
            </p:cNvSpPr>
            <p:nvPr/>
          </p:nvSpPr>
          <p:spPr bwMode="gray">
            <a:xfrm>
              <a:off x="5078" y="3316"/>
              <a:ext cx="345" cy="3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7" name="Text Box 31">
              <a:hlinkClick r:id="rId7" action="ppaction://hlinkfile"/>
            </p:cNvPr>
            <p:cNvSpPr txBox="1">
              <a:spLocks noChangeArrowheads="1"/>
            </p:cNvSpPr>
            <p:nvPr/>
          </p:nvSpPr>
          <p:spPr bwMode="gray">
            <a:xfrm>
              <a:off x="5017" y="3348"/>
              <a:ext cx="46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rgbClr val="FFFFFF"/>
                  </a:solidFill>
                </a:rPr>
                <a:t>Click!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100" b="1" dirty="0" err="1" smtClean="0">
                  <a:solidFill>
                    <a:srgbClr val="FFFFFF"/>
                  </a:solidFill>
                </a:rPr>
                <a:t>Animasi</a:t>
              </a:r>
              <a:endParaRPr lang="en-US" altLang="en-US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68" name="Line 32"/>
            <p:cNvSpPr>
              <a:spLocks noChangeShapeType="1"/>
            </p:cNvSpPr>
            <p:nvPr/>
          </p:nvSpPr>
          <p:spPr bwMode="gray">
            <a:xfrm>
              <a:off x="5101" y="3491"/>
              <a:ext cx="30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0" y="6381862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Restricted to</a:t>
            </a:r>
            <a:r>
              <a:rPr lang="en-US" sz="1200" b="1" dirty="0" smtClean="0"/>
              <a:t> TTEP </a:t>
            </a:r>
            <a:r>
              <a:rPr lang="en-US" sz="1200" dirty="0" smtClean="0"/>
              <a:t>only</a:t>
            </a:r>
          </a:p>
          <a:p>
            <a:r>
              <a:rPr lang="en-US" sz="1200" dirty="0" smtClean="0"/>
              <a:t>Copyright © PT. Toyota-Astra Motor </a:t>
            </a:r>
            <a:endParaRPr lang="en-US" sz="1200" dirty="0"/>
          </a:p>
        </p:txBody>
      </p:sp>
      <p:grpSp>
        <p:nvGrpSpPr>
          <p:cNvPr id="71" name="Group 19"/>
          <p:cNvGrpSpPr>
            <a:grpSpLocks/>
          </p:cNvGrpSpPr>
          <p:nvPr/>
        </p:nvGrpSpPr>
        <p:grpSpPr bwMode="auto">
          <a:xfrm rot="-1879865">
            <a:off x="2746997" y="3974302"/>
            <a:ext cx="558800" cy="63500"/>
            <a:chOff x="384" y="2632"/>
            <a:chExt cx="258" cy="40"/>
          </a:xfrm>
        </p:grpSpPr>
        <p:sp>
          <p:nvSpPr>
            <p:cNvPr id="72" name="Line 20"/>
            <p:cNvSpPr>
              <a:spLocks noChangeShapeType="1"/>
            </p:cNvSpPr>
            <p:nvPr/>
          </p:nvSpPr>
          <p:spPr bwMode="ltGray">
            <a:xfrm>
              <a:off x="384" y="2654"/>
              <a:ext cx="258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" name="Line 21"/>
            <p:cNvSpPr>
              <a:spLocks noChangeShapeType="1"/>
            </p:cNvSpPr>
            <p:nvPr/>
          </p:nvSpPr>
          <p:spPr bwMode="ltGray">
            <a:xfrm>
              <a:off x="384" y="2632"/>
              <a:ext cx="258" cy="0"/>
            </a:xfrm>
            <a:prstGeom prst="line">
              <a:avLst/>
            </a:pr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4" name="Line 22"/>
            <p:cNvSpPr>
              <a:spLocks noChangeShapeType="1"/>
            </p:cNvSpPr>
            <p:nvPr/>
          </p:nvSpPr>
          <p:spPr bwMode="ltGray">
            <a:xfrm>
              <a:off x="384" y="2672"/>
              <a:ext cx="258" cy="0"/>
            </a:xfrm>
            <a:prstGeom prst="line">
              <a:avLst/>
            </a:prstGeom>
            <a:noFill/>
            <a:ln w="12700">
              <a:solidFill>
                <a:srgbClr val="B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5" name="Line 23"/>
            <p:cNvSpPr>
              <a:spLocks noChangeShapeType="1"/>
            </p:cNvSpPr>
            <p:nvPr/>
          </p:nvSpPr>
          <p:spPr bwMode="ltGray">
            <a:xfrm>
              <a:off x="384" y="2638"/>
              <a:ext cx="258" cy="0"/>
            </a:xfrm>
            <a:prstGeom prst="line">
              <a:avLst/>
            </a:pr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6" name="Line 24"/>
            <p:cNvSpPr>
              <a:spLocks noChangeShapeType="1"/>
            </p:cNvSpPr>
            <p:nvPr/>
          </p:nvSpPr>
          <p:spPr bwMode="ltGray">
            <a:xfrm>
              <a:off x="384" y="2666"/>
              <a:ext cx="258" cy="0"/>
            </a:xfrm>
            <a:prstGeom prst="line">
              <a:avLst/>
            </a:prstGeom>
            <a:noFill/>
            <a:ln w="12700">
              <a:solidFill>
                <a:srgbClr val="D6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47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TC104033917[[fn=Berlin]]</Template>
  <TotalTime>644</TotalTime>
  <Words>713</Words>
  <Application>Microsoft Office PowerPoint</Application>
  <PresentationFormat>Custom</PresentationFormat>
  <Paragraphs>188</Paragraphs>
  <Slides>20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Berlin</vt:lpstr>
      <vt:lpstr>Hybrid</vt:lpstr>
      <vt:lpstr>Hybrid</vt:lpstr>
      <vt:lpstr>Tipe Sistem Hybrid</vt:lpstr>
      <vt:lpstr>Tipe Sistem Hybrid</vt:lpstr>
      <vt:lpstr>Tipe Sistem Hybrid</vt:lpstr>
      <vt:lpstr>Tipe Sistem Hybrid</vt:lpstr>
      <vt:lpstr>Cara Kerja TOYOTA Hybrid System</vt:lpstr>
      <vt:lpstr>Cara Kerja TOYOTA Hybrid System</vt:lpstr>
      <vt:lpstr>Cara Kerja TOYOTA Hybrid System</vt:lpstr>
      <vt:lpstr>Cara Kerja TOYOTA Hybrid System</vt:lpstr>
      <vt:lpstr>Cara Kerja TOYOTA Hybrid System</vt:lpstr>
      <vt:lpstr>Cara Kerja TOYOTA Hybrid System</vt:lpstr>
      <vt:lpstr>Cara Kerja TOYOTA Hybrid System</vt:lpstr>
      <vt:lpstr>Perbandingan Sistem Hybrid</vt:lpstr>
      <vt:lpstr>Komponen Utama TOYOTA Hybrid System</vt:lpstr>
      <vt:lpstr>Komponen Utama TOYOTA Hybrid System</vt:lpstr>
      <vt:lpstr>Komponen Utama TOYOTA Hybrid System</vt:lpstr>
      <vt:lpstr>Komponen Utama TOYOTA Hybrid System</vt:lpstr>
      <vt:lpstr>Komponen Utama TOYOTA Hybrid System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Rio Munthe</dc:creator>
  <cp:lastModifiedBy>Tabita Nurlestari</cp:lastModifiedBy>
  <cp:revision>29</cp:revision>
  <dcterms:created xsi:type="dcterms:W3CDTF">2014-11-01T07:00:44Z</dcterms:created>
  <dcterms:modified xsi:type="dcterms:W3CDTF">2014-11-04T06:50:12Z</dcterms:modified>
</cp:coreProperties>
</file>