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1" r:id="rId3"/>
    <p:sldId id="259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8539" autoAdjust="0"/>
  </p:normalViewPr>
  <p:slideViewPr>
    <p:cSldViewPr snapToGrid="0">
      <p:cViewPr>
        <p:scale>
          <a:sx n="50" d="100"/>
          <a:sy n="50" d="100"/>
        </p:scale>
        <p:origin x="-252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62317-B62B-4BEB-96AB-4ABF29834843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00FAA-FA22-4922-96FF-D9DA2416C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30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F4B59-192E-4B98-B1DC-393678C753F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9D0D0-C370-4A06-A74C-BB625BD26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3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A889-F109-41CD-A7C3-1E5B3F1EEA47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FE16-96CB-4125-96B8-8AE54FE470AA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2369-BE7A-40A8-B66D-CC18D18E6BC9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3622-34C4-4894-B737-E533C827AF90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966E-CD5E-4F26-B117-7F30C78A36FA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70A9-B1A7-4EBD-961A-A78388F0AEF6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309B-4E50-4608-9D97-F5287885E35D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D4F7-D232-4D3C-A26D-742C194ED09E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5A59C92-A30F-4C8D-AAC5-DBFF7267B6D8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BD2B-D71B-4FAF-8EBE-85DA6D966D31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A733-E313-4B9D-A878-0944387CEA4A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672E-9C2C-4211-B25C-CCD7002A3B76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16DC-7CBE-4FFC-9AF6-2299545EBAD4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6815-B085-4CB4-A0A1-387E2FBFAA2B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3EC5-CEA6-4444-B01F-08447FFE71DE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CC22-47EE-4726-84E0-36D967E85EF0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050-36E9-4869-AA5D-3519C78C8B0E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6849-8EFA-4D3C-876D-8D817773252A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5" Type="http://schemas.openxmlformats.org/officeDocument/2006/relationships/image" Target="../media/image36.png"/><Relationship Id="rId10" Type="http://schemas.openxmlformats.org/officeDocument/2006/relationships/image" Target="../media/image13.png"/><Relationship Id="rId4" Type="http://schemas.openxmlformats.org/officeDocument/2006/relationships/image" Target="../media/image35.png"/><Relationship Id="rId9" Type="http://schemas.openxmlformats.org/officeDocument/2006/relationships/image" Target="../media/image12.pn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1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9.jpe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40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12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41.emf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6.png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12" Type="http://schemas.openxmlformats.org/officeDocument/2006/relationships/image" Target="../media/image12.png"/><Relationship Id="rId17" Type="http://schemas.openxmlformats.org/officeDocument/2006/relationships/image" Target="../media/image24.png"/><Relationship Id="rId2" Type="http://schemas.openxmlformats.org/officeDocument/2006/relationships/control" Target="../activeX/activeX2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microsoft.com/office/2007/relationships/hdphoto" Target="../media/hdphoto1.wdp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Drive Train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TTEP Curriculum Workshop</a:t>
            </a:r>
          </a:p>
          <a:p>
            <a:r>
              <a:rPr lang="en-US" dirty="0" smtClean="0"/>
              <a:t>2014</a:t>
            </a:r>
          </a:p>
          <a:p>
            <a:r>
              <a:rPr lang="en-US" dirty="0" err="1" smtClean="0"/>
              <a:t>Kemendikbud</a:t>
            </a:r>
            <a:r>
              <a:rPr lang="en-US" dirty="0" smtClean="0"/>
              <a:t> - Toyota Training Center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673" y="27710"/>
            <a:ext cx="1085617" cy="90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6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 rot="10800000">
            <a:off x="11294716" y="599665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72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3541222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89000">
                  <a:schemeClr val="bg1">
                    <a:lumMod val="65000"/>
                    <a:lumOff val="35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RODA GIGI 1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Transaxle Manual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190750"/>
            <a:ext cx="6437076" cy="4380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8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94" y="2214377"/>
            <a:ext cx="6464332" cy="4401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2150994"/>
            <a:ext cx="3541222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89000">
                  <a:schemeClr val="bg1">
                    <a:lumMod val="65000"/>
                    <a:lumOff val="35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RODA GIGI 3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Transaxle Manual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8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94" y="2214378"/>
            <a:ext cx="6464331" cy="4398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2150994"/>
            <a:ext cx="3541222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89000">
                  <a:schemeClr val="bg1">
                    <a:lumMod val="65000"/>
                    <a:lumOff val="35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MUNDUR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Transaxle Manual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4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3541222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89000">
                  <a:schemeClr val="bg1">
                    <a:lumMod val="65000"/>
                    <a:lumOff val="35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KONSTRUKSI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Transaxle </a:t>
            </a:r>
            <a:r>
              <a:rPr lang="en-US" dirty="0" err="1" smtClean="0"/>
              <a:t>Otomatik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1" y="2647950"/>
            <a:ext cx="699936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/>
              <a:t>Transaxle </a:t>
            </a:r>
            <a:r>
              <a:rPr lang="en-US" b="1" dirty="0" err="1"/>
              <a:t>otomatik</a:t>
            </a:r>
            <a:r>
              <a:rPr lang="en-US" b="1" dirty="0"/>
              <a:t> </a:t>
            </a:r>
            <a:r>
              <a:rPr lang="en-US" b="1" dirty="0" err="1"/>
              <a:t>terdiri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torque converter, planetary gear unit,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kontrol</a:t>
            </a:r>
            <a:r>
              <a:rPr lang="en-US" b="1" dirty="0"/>
              <a:t> </a:t>
            </a:r>
            <a:r>
              <a:rPr lang="en-US" b="1" dirty="0" err="1"/>
              <a:t>hidrolik</a:t>
            </a:r>
            <a:r>
              <a:rPr lang="en-US" b="1" dirty="0"/>
              <a:t>. 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tekanan</a:t>
            </a:r>
            <a:r>
              <a:rPr lang="en-US" b="1" dirty="0"/>
              <a:t> </a:t>
            </a:r>
            <a:r>
              <a:rPr lang="en-US" b="1" dirty="0" err="1"/>
              <a:t>hidrolik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otomatis</a:t>
            </a:r>
            <a:r>
              <a:rPr lang="en-US" b="1" dirty="0"/>
              <a:t> </a:t>
            </a:r>
            <a:r>
              <a:rPr lang="en-US" b="1" dirty="0" err="1"/>
              <a:t>memindahkan</a:t>
            </a:r>
            <a:r>
              <a:rPr lang="en-US" b="1" dirty="0"/>
              <a:t> </a:t>
            </a:r>
            <a:r>
              <a:rPr lang="en-US" b="1" dirty="0" err="1"/>
              <a:t>roda</a:t>
            </a:r>
            <a:r>
              <a:rPr lang="en-US" b="1" dirty="0"/>
              <a:t> </a:t>
            </a:r>
            <a:r>
              <a:rPr lang="en-US" b="1" dirty="0" err="1"/>
              <a:t>gigi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kecepatan</a:t>
            </a:r>
            <a:r>
              <a:rPr lang="en-US" b="1" dirty="0"/>
              <a:t> </a:t>
            </a:r>
            <a:r>
              <a:rPr lang="en-US" b="1" dirty="0" err="1"/>
              <a:t>kendaraan</a:t>
            </a:r>
            <a:r>
              <a:rPr lang="en-US" b="1" dirty="0"/>
              <a:t>, </a:t>
            </a:r>
            <a:r>
              <a:rPr lang="en-US" b="1" dirty="0" err="1"/>
              <a:t>pembukaan</a:t>
            </a:r>
            <a:r>
              <a:rPr lang="en-US" b="1" dirty="0"/>
              <a:t> </a:t>
            </a:r>
            <a:r>
              <a:rPr lang="en-US" b="1" dirty="0" err="1"/>
              <a:t>akselerator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posisi</a:t>
            </a:r>
            <a:r>
              <a:rPr lang="en-US" b="1" dirty="0"/>
              <a:t> </a:t>
            </a:r>
            <a:r>
              <a:rPr lang="en-US" b="1" dirty="0" err="1"/>
              <a:t>tuas</a:t>
            </a:r>
            <a:r>
              <a:rPr lang="en-US" b="1" dirty="0"/>
              <a:t> </a:t>
            </a:r>
            <a:r>
              <a:rPr lang="en-US" b="1" dirty="0" err="1"/>
              <a:t>pemindah</a:t>
            </a:r>
            <a:r>
              <a:rPr lang="en-US" b="1" dirty="0"/>
              <a:t>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26" y="2241280"/>
            <a:ext cx="4724400" cy="321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516008" y="4772446"/>
            <a:ext cx="800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>
              <a:tabLst>
                <a:tab pos="3208338" algn="l"/>
              </a:tabLst>
              <a:defRPr/>
            </a:pPr>
            <a:r>
              <a:rPr lang="en-US" sz="1600" dirty="0">
                <a:latin typeface="+mn-lt"/>
              </a:rPr>
              <a:t>Torque Converter	Sensor-sensor</a:t>
            </a:r>
          </a:p>
          <a:p>
            <a:pPr marL="228600">
              <a:tabLst>
                <a:tab pos="3208338" algn="l"/>
              </a:tabLst>
              <a:defRPr/>
            </a:pPr>
            <a:r>
              <a:rPr lang="en-US" sz="1600" dirty="0" err="1">
                <a:latin typeface="+mn-lt"/>
              </a:rPr>
              <a:t>Pompa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Oli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>
                <a:latin typeface="+mn-lt"/>
              </a:rPr>
              <a:t>Mesin</a:t>
            </a:r>
            <a:r>
              <a:rPr lang="en-US" sz="1600" dirty="0">
                <a:latin typeface="+mn-lt"/>
              </a:rPr>
              <a:t> &amp; ECT ECU</a:t>
            </a:r>
          </a:p>
          <a:p>
            <a:pPr marL="228600">
              <a:tabLst>
                <a:tab pos="3208338" algn="l"/>
              </a:tabLst>
              <a:defRPr/>
            </a:pPr>
            <a:r>
              <a:rPr lang="en-US" sz="1600" dirty="0">
                <a:latin typeface="+mn-lt"/>
              </a:rPr>
              <a:t>Planetary Gear Unit	(Electronic Control Unit)</a:t>
            </a:r>
          </a:p>
          <a:p>
            <a:pPr marL="228600">
              <a:tabLst>
                <a:tab pos="3208338" algn="l"/>
              </a:tabLst>
              <a:defRPr/>
            </a:pPr>
            <a:r>
              <a:rPr lang="en-US" sz="1600" dirty="0">
                <a:latin typeface="+mn-lt"/>
              </a:rPr>
              <a:t>Vehicle speed sensor	</a:t>
            </a:r>
            <a:r>
              <a:rPr lang="en-US" sz="1600" dirty="0" err="1">
                <a:latin typeface="+mn-lt"/>
              </a:rPr>
              <a:t>Katup</a:t>
            </a:r>
            <a:r>
              <a:rPr lang="en-US" sz="1600" dirty="0">
                <a:latin typeface="+mn-lt"/>
              </a:rPr>
              <a:t> solenoid</a:t>
            </a:r>
          </a:p>
          <a:p>
            <a:pPr marL="228600">
              <a:tabLst>
                <a:tab pos="3208338" algn="l"/>
              </a:tabLst>
              <a:defRPr/>
            </a:pPr>
            <a:r>
              <a:rPr lang="en-US" sz="1600" dirty="0">
                <a:latin typeface="+mn-lt"/>
              </a:rPr>
              <a:t>Counter gear speed sensor	Hydraulic Control Unit</a:t>
            </a:r>
          </a:p>
          <a:p>
            <a:pPr marL="228600">
              <a:tabLst>
                <a:tab pos="3208338" algn="l"/>
              </a:tabLst>
              <a:defRPr/>
            </a:pPr>
            <a:r>
              <a:rPr lang="en-US" sz="1600" dirty="0">
                <a:latin typeface="+mn-lt"/>
              </a:rPr>
              <a:t>Input turbine speed sensor	</a:t>
            </a:r>
            <a:r>
              <a:rPr lang="en-US" sz="1600" dirty="0" err="1">
                <a:latin typeface="+mn-lt"/>
              </a:rPr>
              <a:t>Tuas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Pemindah</a:t>
            </a:r>
            <a:endParaRPr lang="en-US" sz="1600" dirty="0">
              <a:latin typeface="+mn-lt"/>
            </a:endParaRPr>
          </a:p>
        </p:txBody>
      </p:sp>
      <p:pic>
        <p:nvPicPr>
          <p:cNvPr id="24" name="_x000038" descr="image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8" y="5077246"/>
            <a:ext cx="1920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_x000037" descr="image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8" y="4848646"/>
            <a:ext cx="19208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_x000039" descr="image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8" y="5305846"/>
            <a:ext cx="1920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8" y="5574134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8" y="5799559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8" y="6067846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321" y="4848646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321" y="5077246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321" y="5610646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321" y="5839246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321" y="6077371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5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79" y="2241280"/>
            <a:ext cx="5321147" cy="3617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2150994"/>
            <a:ext cx="3541222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89000">
                  <a:schemeClr val="bg1">
                    <a:lumMod val="65000"/>
                    <a:lumOff val="35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KONSTRUKSI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Transaxle </a:t>
            </a:r>
            <a:r>
              <a:rPr lang="en-US" dirty="0" err="1" smtClean="0"/>
              <a:t>Otomatik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2" y="2647950"/>
            <a:ext cx="606892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 smtClean="0"/>
              <a:t>Transaxle </a:t>
            </a:r>
            <a:r>
              <a:rPr lang="en-US" b="1" dirty="0" err="1"/>
              <a:t>otomatik</a:t>
            </a:r>
            <a:r>
              <a:rPr lang="en-US" b="1" dirty="0"/>
              <a:t> </a:t>
            </a:r>
            <a:r>
              <a:rPr lang="en-US" b="1" dirty="0" err="1"/>
              <a:t>terkontrol</a:t>
            </a:r>
            <a:r>
              <a:rPr lang="en-US" b="1" dirty="0"/>
              <a:t> </a:t>
            </a:r>
            <a:r>
              <a:rPr lang="en-US" b="1" dirty="0" err="1"/>
              <a:t>penuh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 smtClean="0"/>
              <a:t>hidrolik</a:t>
            </a:r>
            <a:r>
              <a:rPr lang="en-US" b="1" dirty="0" smtClean="0"/>
              <a:t>. Transaxle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mekanik</a:t>
            </a:r>
            <a:r>
              <a:rPr lang="en-US" b="1" dirty="0"/>
              <a:t> </a:t>
            </a:r>
            <a:r>
              <a:rPr lang="en-US" b="1" dirty="0" err="1"/>
              <a:t>mengontrol</a:t>
            </a:r>
            <a:r>
              <a:rPr lang="en-US" b="1" dirty="0"/>
              <a:t> </a:t>
            </a:r>
            <a:r>
              <a:rPr lang="en-US" b="1" dirty="0" err="1" smtClean="0"/>
              <a:t>pemindahan</a:t>
            </a:r>
            <a:r>
              <a:rPr lang="en-US" b="1" dirty="0" smtClean="0"/>
              <a:t> </a:t>
            </a:r>
            <a:r>
              <a:rPr lang="en-US" b="1" dirty="0" err="1" smtClean="0"/>
              <a:t>kecepatan</a:t>
            </a:r>
            <a:r>
              <a:rPr lang="en-US" b="1" dirty="0" smtClean="0"/>
              <a:t> </a:t>
            </a:r>
            <a:r>
              <a:rPr lang="en-US" b="1" dirty="0" err="1"/>
              <a:t>kendaraan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hidrolik</a:t>
            </a:r>
            <a:r>
              <a:rPr lang="en-US" b="1" dirty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governor </a:t>
            </a:r>
            <a:r>
              <a:rPr lang="en-US" b="1" dirty="0"/>
              <a:t>valve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mendeteksi</a:t>
            </a:r>
            <a:r>
              <a:rPr lang="en-US" b="1" dirty="0"/>
              <a:t> </a:t>
            </a:r>
            <a:r>
              <a:rPr lang="en-US" b="1" dirty="0" err="1"/>
              <a:t>pembukaan</a:t>
            </a:r>
            <a:r>
              <a:rPr lang="en-US" b="1" dirty="0"/>
              <a:t> </a:t>
            </a:r>
            <a:r>
              <a:rPr lang="en-US" b="1" dirty="0" err="1"/>
              <a:t>akselerator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pergerakan</a:t>
            </a:r>
            <a:r>
              <a:rPr lang="en-US" b="1" dirty="0"/>
              <a:t> throttle cable.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480846" y="4949408"/>
            <a:ext cx="8001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>
              <a:tabLst>
                <a:tab pos="3090863" algn="l"/>
              </a:tabLst>
              <a:defRPr/>
            </a:pPr>
            <a:r>
              <a:rPr lang="en-US" sz="1600" dirty="0">
                <a:latin typeface="+mn-lt"/>
              </a:rPr>
              <a:t>Torque Converter	</a:t>
            </a:r>
            <a:r>
              <a:rPr lang="en-US" sz="1600" dirty="0" err="1">
                <a:latin typeface="+mn-lt"/>
              </a:rPr>
              <a:t>Mesin</a:t>
            </a:r>
            <a:endParaRPr lang="en-US" sz="1600" dirty="0">
              <a:latin typeface="+mn-lt"/>
            </a:endParaRPr>
          </a:p>
          <a:p>
            <a:pPr marL="228600">
              <a:tabLst>
                <a:tab pos="3090863" algn="l"/>
              </a:tabLst>
              <a:defRPr/>
            </a:pPr>
            <a:r>
              <a:rPr lang="en-US" sz="1600" dirty="0" err="1">
                <a:latin typeface="+mn-lt"/>
              </a:rPr>
              <a:t>Pompa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Oli</a:t>
            </a:r>
            <a:r>
              <a:rPr lang="en-US" sz="1600" dirty="0">
                <a:latin typeface="+mn-lt"/>
              </a:rPr>
              <a:t>	Throttle cable</a:t>
            </a:r>
          </a:p>
          <a:p>
            <a:pPr marL="228600">
              <a:tabLst>
                <a:tab pos="3090863" algn="l"/>
              </a:tabLst>
              <a:defRPr/>
            </a:pPr>
            <a:r>
              <a:rPr lang="en-US" sz="1600" dirty="0">
                <a:latin typeface="+mn-lt"/>
              </a:rPr>
              <a:t>Planetary Gear Unit	Hydraulic Control Unit</a:t>
            </a:r>
          </a:p>
          <a:p>
            <a:pPr marL="228600">
              <a:tabLst>
                <a:tab pos="3090863" algn="l"/>
              </a:tabLst>
              <a:defRPr/>
            </a:pPr>
            <a:r>
              <a:rPr lang="en-US" sz="1600" dirty="0">
                <a:latin typeface="+mn-lt"/>
              </a:rPr>
              <a:t>Governor valve	</a:t>
            </a:r>
            <a:r>
              <a:rPr lang="en-US" sz="1600" dirty="0" err="1">
                <a:latin typeface="+mn-lt"/>
              </a:rPr>
              <a:t>Tuas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pemindah</a:t>
            </a:r>
            <a:endParaRPr lang="en-US" sz="1600" dirty="0">
              <a:latin typeface="+mn-lt"/>
            </a:endParaRPr>
          </a:p>
          <a:p>
            <a:pPr marL="228600">
              <a:tabLst>
                <a:tab pos="3309938" algn="l"/>
              </a:tabLst>
              <a:defRPr/>
            </a:pPr>
            <a:r>
              <a:rPr lang="en-US" sz="1600" dirty="0">
                <a:latin typeface="+mn-lt"/>
              </a:rPr>
              <a:t>Pedal </a:t>
            </a:r>
            <a:r>
              <a:rPr lang="en-US" sz="1600" dirty="0" err="1">
                <a:latin typeface="+mn-lt"/>
              </a:rPr>
              <a:t>akselerator</a:t>
            </a:r>
            <a:r>
              <a:rPr lang="en-US" sz="1600" dirty="0">
                <a:latin typeface="+mn-lt"/>
              </a:rPr>
              <a:t>	</a:t>
            </a:r>
          </a:p>
          <a:p>
            <a:pPr marL="228600">
              <a:tabLst>
                <a:tab pos="3309938" algn="l"/>
              </a:tabLst>
              <a:defRPr/>
            </a:pPr>
            <a:endParaRPr lang="en-US" sz="1600" dirty="0">
              <a:latin typeface="+mn-lt"/>
            </a:endParaRPr>
          </a:p>
        </p:txBody>
      </p:sp>
      <p:pic>
        <p:nvPicPr>
          <p:cNvPr id="37" name="_x000038" descr="image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46" y="5252621"/>
            <a:ext cx="1920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_x000037" descr="image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46" y="5027196"/>
            <a:ext cx="1920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_x000039" descr="image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46" y="5481221"/>
            <a:ext cx="1920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46" y="5751096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46" y="6016208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59" y="5025608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59" y="5254208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59" y="5519321"/>
            <a:ext cx="1920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59" y="5751096"/>
            <a:ext cx="1920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3541222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89000">
                  <a:schemeClr val="bg1">
                    <a:lumMod val="65000"/>
                    <a:lumOff val="35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TORQUE CONVERTER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Transaxle </a:t>
            </a:r>
            <a:r>
              <a:rPr lang="en-US" dirty="0" err="1" smtClean="0"/>
              <a:t>Otomatik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2" y="2647950"/>
            <a:ext cx="606892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/>
              <a:t>Torque converter </a:t>
            </a:r>
            <a:r>
              <a:rPr lang="en-US" b="1" dirty="0" err="1"/>
              <a:t>kendaraan</a:t>
            </a:r>
            <a:r>
              <a:rPr lang="en-US" b="1" dirty="0"/>
              <a:t> transaxle </a:t>
            </a:r>
            <a:r>
              <a:rPr lang="en-US" b="1" dirty="0" err="1"/>
              <a:t>otomatik</a:t>
            </a:r>
            <a:r>
              <a:rPr lang="en-US" b="1" dirty="0"/>
              <a:t> </a:t>
            </a:r>
            <a:r>
              <a:rPr lang="en-US" b="1" dirty="0" err="1"/>
              <a:t>mengirim</a:t>
            </a:r>
            <a:r>
              <a:rPr lang="en-US" b="1" dirty="0"/>
              <a:t> </a:t>
            </a:r>
            <a:r>
              <a:rPr lang="en-US" b="1" dirty="0" err="1"/>
              <a:t>tenaga</a:t>
            </a:r>
            <a:r>
              <a:rPr lang="en-US" b="1" dirty="0"/>
              <a:t> </a:t>
            </a:r>
            <a:r>
              <a:rPr lang="en-US" b="1" dirty="0" err="1"/>
              <a:t>mesin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transaxle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memanfaatkan</a:t>
            </a:r>
            <a:r>
              <a:rPr lang="en-US" b="1" dirty="0"/>
              <a:t> </a:t>
            </a:r>
            <a:r>
              <a:rPr lang="en-US" b="1" dirty="0" err="1"/>
              <a:t>daya</a:t>
            </a:r>
            <a:endParaRPr lang="en-US" b="1" dirty="0"/>
          </a:p>
          <a:p>
            <a:pPr>
              <a:lnSpc>
                <a:spcPct val="150000"/>
              </a:lnSpc>
              <a:defRPr/>
            </a:pPr>
            <a:r>
              <a:rPr lang="en-US" b="1" dirty="0" err="1"/>
              <a:t>dorong</a:t>
            </a:r>
            <a:r>
              <a:rPr lang="en-US" b="1" dirty="0"/>
              <a:t> </a:t>
            </a:r>
            <a:r>
              <a:rPr lang="en-US" b="1" dirty="0" err="1"/>
              <a:t>fluida</a:t>
            </a:r>
            <a:r>
              <a:rPr lang="en-US" b="1" dirty="0"/>
              <a:t>. </a:t>
            </a:r>
            <a:r>
              <a:rPr lang="en-US" b="1" dirty="0" err="1"/>
              <a:t>Prinsipnya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disamakan</a:t>
            </a:r>
            <a:r>
              <a:rPr lang="en-US" b="1" dirty="0"/>
              <a:t> </a:t>
            </a:r>
            <a:r>
              <a:rPr lang="en-US" b="1" dirty="0" err="1"/>
              <a:t>seperti</a:t>
            </a:r>
            <a:r>
              <a:rPr lang="en-US" b="1" dirty="0"/>
              <a:t> </a:t>
            </a:r>
            <a:r>
              <a:rPr lang="en-US" b="1" dirty="0" err="1"/>
              <a:t>sepasang</a:t>
            </a:r>
            <a:r>
              <a:rPr lang="en-US" b="1" dirty="0"/>
              <a:t> </a:t>
            </a:r>
            <a:r>
              <a:rPr lang="en-US" b="1" dirty="0" err="1"/>
              <a:t>kipas</a:t>
            </a:r>
            <a:r>
              <a:rPr lang="en-US" b="1" dirty="0"/>
              <a:t> yang </a:t>
            </a:r>
            <a:r>
              <a:rPr lang="en-US" b="1" dirty="0" err="1"/>
              <a:t>saling</a:t>
            </a:r>
            <a:r>
              <a:rPr lang="en-US" b="1" dirty="0"/>
              <a:t> </a:t>
            </a:r>
            <a:r>
              <a:rPr lang="en-US" b="1" dirty="0" err="1"/>
              <a:t>berhadapan</a:t>
            </a:r>
            <a:r>
              <a:rPr lang="en-US" b="1" dirty="0"/>
              <a:t>.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D:\PRODUCT\TEAM21\Toyota Technician\02b\01b04i502\img\01b04i502-topm00a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16" y="2255420"/>
            <a:ext cx="5802410" cy="3945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476252" y="4865901"/>
            <a:ext cx="800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>
              <a:tabLst>
                <a:tab pos="3090863" algn="l"/>
              </a:tabLst>
              <a:defRPr/>
            </a:pPr>
            <a:r>
              <a:rPr lang="en-US" sz="1600" dirty="0" err="1">
                <a:latin typeface="+mn-lt"/>
              </a:rPr>
              <a:t>Pendorong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pompa</a:t>
            </a:r>
            <a:r>
              <a:rPr lang="en-US" sz="1600" dirty="0">
                <a:latin typeface="+mn-lt"/>
              </a:rPr>
              <a:t> (</a:t>
            </a:r>
            <a:r>
              <a:rPr lang="en-US" sz="1600" dirty="0" err="1">
                <a:latin typeface="+mn-lt"/>
              </a:rPr>
              <a:t>dari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mesin</a:t>
            </a:r>
            <a:r>
              <a:rPr lang="en-US" sz="1600" dirty="0">
                <a:latin typeface="+mn-lt"/>
              </a:rPr>
              <a:t>)</a:t>
            </a:r>
          </a:p>
          <a:p>
            <a:pPr marL="228600">
              <a:tabLst>
                <a:tab pos="3090863" algn="l"/>
              </a:tabLst>
              <a:defRPr/>
            </a:pPr>
            <a:r>
              <a:rPr lang="en-US" sz="1600" dirty="0">
                <a:latin typeface="+mn-lt"/>
              </a:rPr>
              <a:t>Turbine runner (</a:t>
            </a:r>
            <a:r>
              <a:rPr lang="en-US" sz="1600" dirty="0" err="1">
                <a:latin typeface="+mn-lt"/>
              </a:rPr>
              <a:t>ke</a:t>
            </a:r>
            <a:r>
              <a:rPr lang="en-US" sz="1600" dirty="0">
                <a:latin typeface="+mn-lt"/>
              </a:rPr>
              <a:t> transaxle)</a:t>
            </a:r>
          </a:p>
          <a:p>
            <a:pPr marL="228600">
              <a:tabLst>
                <a:tab pos="3090863" algn="l"/>
              </a:tabLst>
              <a:defRPr/>
            </a:pPr>
            <a:r>
              <a:rPr lang="en-US" sz="1600" dirty="0">
                <a:latin typeface="+mn-lt"/>
              </a:rPr>
              <a:t>Stator</a:t>
            </a:r>
          </a:p>
          <a:p>
            <a:pPr marL="228600">
              <a:tabLst>
                <a:tab pos="3090863" algn="l"/>
              </a:tabLst>
              <a:defRPr/>
            </a:pPr>
            <a:r>
              <a:rPr lang="en-US" sz="1600" dirty="0" err="1">
                <a:latin typeface="+mn-lt"/>
              </a:rPr>
              <a:t>Penutup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depan</a:t>
            </a:r>
            <a:endParaRPr lang="en-US" sz="1600" dirty="0">
              <a:latin typeface="+mn-lt"/>
            </a:endParaRPr>
          </a:p>
          <a:p>
            <a:pPr marL="228600">
              <a:tabLst>
                <a:tab pos="3090863" algn="l"/>
              </a:tabLst>
              <a:defRPr/>
            </a:pPr>
            <a:r>
              <a:rPr lang="en-US" sz="1600" dirty="0" err="1">
                <a:latin typeface="+mn-lt"/>
              </a:rPr>
              <a:t>Kopling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pengunci</a:t>
            </a:r>
            <a:endParaRPr lang="en-US" sz="1600" dirty="0">
              <a:latin typeface="+mn-lt"/>
            </a:endParaRPr>
          </a:p>
        </p:txBody>
      </p:sp>
      <p:pic>
        <p:nvPicPr>
          <p:cNvPr id="24" name="_x000038" descr="image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2" y="5169114"/>
            <a:ext cx="1920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_x000037" descr="image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2" y="4943689"/>
            <a:ext cx="1920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_x000039" descr="image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2" y="5397714"/>
            <a:ext cx="1920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2" y="5667589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2" y="5932701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3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4476752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89000">
                  <a:schemeClr val="bg1">
                    <a:lumMod val="65000"/>
                    <a:lumOff val="35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HYDRAULIC CONTROL UNIT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Transaxle </a:t>
            </a:r>
            <a:r>
              <a:rPr lang="en-US" dirty="0" err="1" smtClean="0"/>
              <a:t>Otomatik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3" y="2647950"/>
            <a:ext cx="529890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 err="1"/>
              <a:t>Komponen-komponen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mengontrol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hidrolik</a:t>
            </a:r>
            <a:r>
              <a:rPr lang="en-US" dirty="0"/>
              <a:t> (</a:t>
            </a:r>
            <a:r>
              <a:rPr lang="en-US" dirty="0" err="1"/>
              <a:t>garis</a:t>
            </a:r>
            <a:r>
              <a:rPr lang="en-US" dirty="0"/>
              <a:t>) yang </a:t>
            </a:r>
            <a:r>
              <a:rPr lang="en-US" dirty="0" err="1"/>
              <a:t>mengoperasikan</a:t>
            </a:r>
            <a:r>
              <a:rPr lang="en-US" dirty="0"/>
              <a:t> planetary gear unit.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2244061"/>
            <a:ext cx="5859226" cy="408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76252" y="4021929"/>
            <a:ext cx="800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>
              <a:tabLst>
                <a:tab pos="3090863" algn="l"/>
              </a:tabLst>
              <a:defRPr/>
            </a:pPr>
            <a:r>
              <a:rPr lang="en-US" sz="1600" dirty="0">
                <a:latin typeface="+mn-lt"/>
              </a:rPr>
              <a:t>Primary regulating valve	</a:t>
            </a:r>
            <a:r>
              <a:rPr lang="en-US" sz="1600" dirty="0" err="1">
                <a:latin typeface="+mn-lt"/>
              </a:rPr>
              <a:t>Pompa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oli</a:t>
            </a:r>
            <a:endParaRPr lang="en-US" sz="1600" dirty="0">
              <a:latin typeface="+mn-lt"/>
            </a:endParaRPr>
          </a:p>
          <a:p>
            <a:pPr marL="228600">
              <a:tabLst>
                <a:tab pos="3090863" algn="l"/>
              </a:tabLst>
              <a:defRPr/>
            </a:pPr>
            <a:r>
              <a:rPr lang="en-US" sz="1600" dirty="0">
                <a:latin typeface="+mn-lt"/>
              </a:rPr>
              <a:t>Shift valve	Engine &amp; ECT ECU </a:t>
            </a:r>
            <a:endParaRPr lang="en-US" sz="1600" dirty="0" smtClean="0">
              <a:latin typeface="+mn-lt"/>
            </a:endParaRPr>
          </a:p>
          <a:p>
            <a:pPr marL="228600">
              <a:tabLst>
                <a:tab pos="3090863" algn="l"/>
              </a:tabLst>
              <a:defRPr/>
            </a:pPr>
            <a:r>
              <a:rPr lang="en-US" sz="1600" dirty="0"/>
              <a:t>Manual valve 	</a:t>
            </a:r>
            <a:r>
              <a:rPr lang="en-US" sz="1600" dirty="0" smtClean="0">
                <a:latin typeface="+mn-lt"/>
              </a:rPr>
              <a:t>(</a:t>
            </a:r>
            <a:r>
              <a:rPr lang="en-US" sz="1600" dirty="0">
                <a:latin typeface="+mn-lt"/>
              </a:rPr>
              <a:t>Electronic Control Unit)</a:t>
            </a:r>
          </a:p>
          <a:p>
            <a:pPr marL="228600">
              <a:tabLst>
                <a:tab pos="3090863" algn="l"/>
              </a:tabLst>
              <a:defRPr/>
            </a:pPr>
            <a:r>
              <a:rPr lang="en-US" sz="1600" dirty="0"/>
              <a:t>Solenoid </a:t>
            </a:r>
            <a:r>
              <a:rPr lang="en-US" sz="1600" dirty="0" smtClean="0"/>
              <a:t>valve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>
                <a:latin typeface="+mn-lt"/>
              </a:rPr>
              <a:t>Tuas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pemindah</a:t>
            </a:r>
            <a:endParaRPr lang="en-US" sz="1600" dirty="0">
              <a:latin typeface="+mn-lt"/>
            </a:endParaRPr>
          </a:p>
        </p:txBody>
      </p:sp>
      <p:pic>
        <p:nvPicPr>
          <p:cNvPr id="19" name="_x000038" descr="image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2" y="4325142"/>
            <a:ext cx="1920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_x000037" descr="image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2" y="4099717"/>
            <a:ext cx="1920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_x000039" descr="image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2" y="4553742"/>
            <a:ext cx="1920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2" y="4823617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5" y="4098129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5" y="4363242"/>
            <a:ext cx="1920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5" y="4820442"/>
            <a:ext cx="1920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5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3822700" cy="770006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89000">
                  <a:schemeClr val="bg1">
                    <a:lumMod val="65000"/>
                    <a:lumOff val="35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Engine &amp; ECT ECU </a:t>
              </a:r>
              <a:endParaRPr lang="en-US" sz="2400" b="1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2400" b="1" dirty="0" smtClean="0">
                  <a:solidFill>
                    <a:schemeClr val="tx1"/>
                  </a:solidFill>
                </a:rPr>
                <a:t>(</a:t>
              </a:r>
              <a:r>
                <a:rPr lang="en-US" sz="2400" b="1" dirty="0">
                  <a:solidFill>
                    <a:schemeClr val="tx1"/>
                  </a:solidFill>
                </a:rPr>
                <a:t>Electronic Control Unit)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Transaxle </a:t>
            </a:r>
            <a:r>
              <a:rPr lang="en-US" dirty="0" err="1" smtClean="0"/>
              <a:t>Otomatik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3" y="2952750"/>
            <a:ext cx="5298906" cy="170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 err="1"/>
              <a:t>Komputer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menerima</a:t>
            </a:r>
            <a:r>
              <a:rPr lang="en-US" b="1" dirty="0"/>
              <a:t> </a:t>
            </a:r>
            <a:r>
              <a:rPr lang="en-US" b="1" dirty="0" err="1"/>
              <a:t>sinyal-sinyal</a:t>
            </a:r>
            <a:r>
              <a:rPr lang="en-US" b="1" dirty="0"/>
              <a:t> </a:t>
            </a:r>
            <a:r>
              <a:rPr lang="en-US" b="1" dirty="0" err="1"/>
              <a:t>listrik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sensorsensor</a:t>
            </a:r>
            <a:r>
              <a:rPr lang="en-US" b="1" dirty="0"/>
              <a:t> </a:t>
            </a:r>
            <a:r>
              <a:rPr lang="en-US" b="1" dirty="0" err="1"/>
              <a:t>mengirimkannya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solenoid valve di hydraulic control unit,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mengontrol</a:t>
            </a:r>
            <a:r>
              <a:rPr lang="en-US" b="1" dirty="0"/>
              <a:t> </a:t>
            </a:r>
            <a:r>
              <a:rPr lang="en-US" b="1" dirty="0" err="1"/>
              <a:t>pemindahan</a:t>
            </a:r>
            <a:r>
              <a:rPr lang="en-US" b="1" dirty="0"/>
              <a:t> </a:t>
            </a:r>
            <a:r>
              <a:rPr lang="en-US" b="1" dirty="0" err="1"/>
              <a:t>roda-roda</a:t>
            </a:r>
            <a:r>
              <a:rPr lang="en-US" b="1" dirty="0"/>
              <a:t> </a:t>
            </a:r>
            <a:r>
              <a:rPr lang="en-US" b="1" dirty="0" err="1"/>
              <a:t>gigi</a:t>
            </a:r>
            <a:r>
              <a:rPr lang="en-US" b="1" dirty="0"/>
              <a:t>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167" y="2244060"/>
            <a:ext cx="5884159" cy="4137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496888" y="4676775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>
              <a:tabLst>
                <a:tab pos="3090863" algn="l"/>
              </a:tabLst>
              <a:defRPr/>
            </a:pPr>
            <a:r>
              <a:rPr lang="en-US" sz="1600" dirty="0">
                <a:latin typeface="+mn-lt"/>
              </a:rPr>
              <a:t>Switch start </a:t>
            </a:r>
            <a:r>
              <a:rPr lang="en-US" sz="1600" dirty="0" err="1">
                <a:latin typeface="+mn-lt"/>
              </a:rPr>
              <a:t>netral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>
                <a:latin typeface="+mn-lt"/>
              </a:rPr>
              <a:t>Mesin</a:t>
            </a:r>
            <a:endParaRPr lang="en-US" sz="1600" dirty="0">
              <a:latin typeface="+mn-lt"/>
            </a:endParaRPr>
          </a:p>
          <a:p>
            <a:pPr marL="228600">
              <a:tabLst>
                <a:tab pos="3090863" algn="l"/>
              </a:tabLst>
              <a:defRPr/>
            </a:pPr>
            <a:r>
              <a:rPr lang="en-US" sz="1600" dirty="0">
                <a:latin typeface="+mn-lt"/>
              </a:rPr>
              <a:t>Throttle position sensor	Transaxle </a:t>
            </a:r>
            <a:r>
              <a:rPr lang="en-US" sz="1600" dirty="0" err="1">
                <a:latin typeface="+mn-lt"/>
              </a:rPr>
              <a:t>otomatik</a:t>
            </a:r>
            <a:endParaRPr lang="en-US" sz="1600" dirty="0">
              <a:latin typeface="+mn-lt"/>
            </a:endParaRPr>
          </a:p>
          <a:p>
            <a:pPr marL="228600">
              <a:tabLst>
                <a:tab pos="3090863" algn="l"/>
              </a:tabLst>
              <a:defRPr/>
            </a:pPr>
            <a:r>
              <a:rPr lang="en-US" sz="1600" dirty="0">
                <a:latin typeface="+mn-lt"/>
              </a:rPr>
              <a:t>Speed sensor	Solenoid valve</a:t>
            </a:r>
          </a:p>
          <a:p>
            <a:pPr marL="228600">
              <a:tabLst>
                <a:tab pos="3090863" algn="l"/>
              </a:tabLst>
              <a:defRPr/>
            </a:pPr>
            <a:r>
              <a:rPr lang="en-US" sz="1600" dirty="0">
                <a:latin typeface="+mn-lt"/>
              </a:rPr>
              <a:t>Input shaft speed sensor	</a:t>
            </a:r>
            <a:r>
              <a:rPr lang="en-US" sz="1600" dirty="0" err="1">
                <a:latin typeface="+mn-lt"/>
              </a:rPr>
              <a:t>Tuas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pemindah</a:t>
            </a:r>
            <a:endParaRPr lang="en-US" sz="1600" dirty="0">
              <a:latin typeface="+mn-lt"/>
            </a:endParaRPr>
          </a:p>
        </p:txBody>
      </p:sp>
      <p:pic>
        <p:nvPicPr>
          <p:cNvPr id="24" name="_x000038" descr="image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4979988"/>
            <a:ext cx="1920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_x000037" descr="image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4754563"/>
            <a:ext cx="1920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_x000039" descr="image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5208588"/>
            <a:ext cx="1920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5478463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752975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981575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210175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475288"/>
            <a:ext cx="1920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17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3" y="2686050"/>
            <a:ext cx="5298906" cy="211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/>
              <a:t>Differential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fungsi-fungsi</a:t>
            </a:r>
            <a:r>
              <a:rPr lang="en-US" b="1" dirty="0"/>
              <a:t> </a:t>
            </a:r>
            <a:r>
              <a:rPr lang="en-US" b="1" dirty="0" err="1"/>
              <a:t>berikut</a:t>
            </a:r>
            <a:r>
              <a:rPr lang="en-US" b="1" dirty="0"/>
              <a:t>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deselerasi</a:t>
            </a:r>
            <a:endParaRPr lang="en-US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 err="1"/>
              <a:t>Fungsi</a:t>
            </a:r>
            <a:r>
              <a:rPr lang="en-US" b="1" dirty="0"/>
              <a:t> differential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penggantian</a:t>
            </a:r>
            <a:r>
              <a:rPr lang="en-US" b="1" dirty="0"/>
              <a:t> </a:t>
            </a:r>
            <a:r>
              <a:rPr lang="en-US" b="1" dirty="0" err="1"/>
              <a:t>arah</a:t>
            </a:r>
            <a:r>
              <a:rPr lang="en-US" b="1" dirty="0"/>
              <a:t> </a:t>
            </a:r>
            <a:r>
              <a:rPr lang="en-US" b="1" dirty="0" err="1"/>
              <a:t>gaya</a:t>
            </a:r>
            <a:r>
              <a:rPr lang="en-US" b="1" dirty="0"/>
              <a:t> </a:t>
            </a:r>
            <a:r>
              <a:rPr lang="en-US" b="1" dirty="0" err="1"/>
              <a:t>penggerak</a:t>
            </a:r>
            <a:r>
              <a:rPr lang="en-US" b="1" dirty="0"/>
              <a:t> (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kendaraan</a:t>
            </a:r>
            <a:r>
              <a:rPr lang="en-US" b="1" dirty="0"/>
              <a:t> FR)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0" y="2150994"/>
            <a:ext cx="3541222" cy="500041"/>
            <a:chOff x="228600" y="2547959"/>
            <a:chExt cx="2539848" cy="500041"/>
          </a:xfrm>
        </p:grpSpPr>
        <p:sp>
          <p:nvSpPr>
            <p:cNvPr id="29" name="Rounded Rectangle 28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89000">
                  <a:schemeClr val="bg1">
                    <a:lumMod val="65000"/>
                    <a:lumOff val="35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KONSTRUKSI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44060"/>
            <a:ext cx="5694126" cy="4155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6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Poros</a:t>
            </a:r>
            <a:r>
              <a:rPr lang="en-US" dirty="0" smtClean="0"/>
              <a:t> </a:t>
            </a:r>
            <a:r>
              <a:rPr lang="en-US" dirty="0" err="1" smtClean="0"/>
              <a:t>Penggerak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2" y="2686050"/>
            <a:ext cx="63213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 err="1"/>
              <a:t>Poros</a:t>
            </a:r>
            <a:r>
              <a:rPr lang="en-US" b="1" dirty="0"/>
              <a:t> </a:t>
            </a:r>
            <a:r>
              <a:rPr lang="en-US" b="1" dirty="0" err="1"/>
              <a:t>penggerak</a:t>
            </a:r>
            <a:r>
              <a:rPr lang="en-US" b="1" dirty="0"/>
              <a:t> </a:t>
            </a:r>
            <a:r>
              <a:rPr lang="en-US" b="1" dirty="0" err="1"/>
              <a:t>mengirimkan</a:t>
            </a:r>
            <a:r>
              <a:rPr lang="en-US" b="1" dirty="0"/>
              <a:t> </a:t>
            </a:r>
            <a:r>
              <a:rPr lang="en-US" b="1" dirty="0" err="1"/>
              <a:t>rotasi</a:t>
            </a:r>
            <a:r>
              <a:rPr lang="en-US" b="1" dirty="0"/>
              <a:t> </a:t>
            </a:r>
            <a:r>
              <a:rPr lang="en-US" b="1" dirty="0" err="1"/>
              <a:t>mesin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roda-roda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transmisi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differential. </a:t>
            </a:r>
            <a:r>
              <a:rPr lang="en-US" b="1" dirty="0" err="1"/>
              <a:t>Poros-poros</a:t>
            </a:r>
            <a:r>
              <a:rPr lang="en-US" b="1" dirty="0"/>
              <a:t> </a:t>
            </a:r>
            <a:r>
              <a:rPr lang="en-US" b="1" dirty="0" err="1"/>
              <a:t>tersebut</a:t>
            </a:r>
            <a:r>
              <a:rPr lang="en-US" b="1" dirty="0"/>
              <a:t>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kendaraan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endParaRPr lang="en-US" b="1" dirty="0"/>
          </a:p>
          <a:p>
            <a:pPr>
              <a:lnSpc>
                <a:spcPct val="150000"/>
              </a:lnSpc>
              <a:defRPr/>
            </a:pPr>
            <a:r>
              <a:rPr lang="en-US" b="1" dirty="0" err="1"/>
              <a:t>roda-roda</a:t>
            </a:r>
            <a:r>
              <a:rPr lang="en-US" b="1" dirty="0"/>
              <a:t> </a:t>
            </a:r>
            <a:r>
              <a:rPr lang="en-US" b="1" dirty="0" err="1"/>
              <a:t>penggerak</a:t>
            </a:r>
            <a:r>
              <a:rPr lang="en-US" b="1" dirty="0"/>
              <a:t> yang </a:t>
            </a:r>
            <a:r>
              <a:rPr lang="en-US" b="1" dirty="0" err="1"/>
              <a:t>ditopang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suspensi</a:t>
            </a:r>
            <a:r>
              <a:rPr lang="en-US" b="1" dirty="0"/>
              <a:t> </a:t>
            </a:r>
            <a:r>
              <a:rPr lang="en-US" b="1" dirty="0" err="1"/>
              <a:t>independen</a:t>
            </a:r>
            <a:r>
              <a:rPr lang="en-US" b="1" dirty="0"/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rgbClr val="FF0000"/>
                </a:solidFill>
              </a:rPr>
              <a:t>PETUNJUK: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 err="1"/>
              <a:t>Poros</a:t>
            </a:r>
            <a:r>
              <a:rPr lang="en-US" b="1" dirty="0"/>
              <a:t> axle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kendaraan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suspensi</a:t>
            </a:r>
            <a:r>
              <a:rPr lang="en-US" b="1" dirty="0"/>
              <a:t> </a:t>
            </a:r>
            <a:r>
              <a:rPr lang="en-US" b="1" dirty="0" err="1"/>
              <a:t>tipe</a:t>
            </a:r>
            <a:r>
              <a:rPr lang="en-US" b="1" dirty="0"/>
              <a:t> rigid.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0" y="2150994"/>
            <a:ext cx="3541222" cy="500041"/>
            <a:chOff x="228600" y="2547959"/>
            <a:chExt cx="2539848" cy="500041"/>
          </a:xfrm>
        </p:grpSpPr>
        <p:sp>
          <p:nvSpPr>
            <p:cNvPr id="25" name="Rounded Rectangle 24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89000">
                  <a:schemeClr val="bg1">
                    <a:lumMod val="65000"/>
                    <a:lumOff val="35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KONSTRUKSI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86" y="2190748"/>
            <a:ext cx="4706938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7065499" y="5447016"/>
            <a:ext cx="509456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28600">
              <a:tabLst>
                <a:tab pos="3090863" algn="l"/>
              </a:tabLst>
              <a:defRPr/>
            </a:pPr>
            <a:r>
              <a:rPr lang="en-US" sz="1600" dirty="0">
                <a:latin typeface="+mn-lt"/>
              </a:rPr>
              <a:t>Differential</a:t>
            </a:r>
          </a:p>
          <a:p>
            <a:pPr marL="228600">
              <a:tabLst>
                <a:tab pos="3090863" algn="l"/>
              </a:tabLst>
              <a:defRPr/>
            </a:pPr>
            <a:r>
              <a:rPr lang="en-US" sz="1600" dirty="0" err="1">
                <a:latin typeface="+mn-lt"/>
              </a:rPr>
              <a:t>Poros-Poros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Penggerak</a:t>
            </a:r>
            <a:endParaRPr lang="en-US" sz="1600" dirty="0">
              <a:latin typeface="+mn-lt"/>
            </a:endParaRPr>
          </a:p>
          <a:p>
            <a:pPr marL="228600">
              <a:tabLst>
                <a:tab pos="3090863" algn="l"/>
              </a:tabLst>
              <a:defRPr/>
            </a:pPr>
            <a:r>
              <a:rPr lang="en-US" sz="1600" dirty="0" err="1">
                <a:latin typeface="+mn-lt"/>
              </a:rPr>
              <a:t>Poros-Poros</a:t>
            </a:r>
            <a:r>
              <a:rPr lang="en-US" sz="1600" dirty="0">
                <a:latin typeface="+mn-lt"/>
              </a:rPr>
              <a:t> Axle</a:t>
            </a:r>
          </a:p>
          <a:p>
            <a:pPr marL="228600">
              <a:tabLst>
                <a:tab pos="3090863" algn="l"/>
              </a:tabLst>
              <a:defRPr/>
            </a:pPr>
            <a:r>
              <a:rPr lang="en-US" sz="1600" dirty="0" err="1">
                <a:latin typeface="+mn-lt"/>
              </a:rPr>
              <a:t>Rumah</a:t>
            </a:r>
            <a:r>
              <a:rPr lang="en-US" sz="1600" dirty="0">
                <a:latin typeface="+mn-lt"/>
              </a:rPr>
              <a:t> Axle</a:t>
            </a:r>
          </a:p>
        </p:txBody>
      </p:sp>
      <p:pic>
        <p:nvPicPr>
          <p:cNvPr id="32" name="_x000038" descr="image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99" y="5750229"/>
            <a:ext cx="1920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_x000037" descr="image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99" y="5524804"/>
            <a:ext cx="1920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_x000039" descr="image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99" y="5980416"/>
            <a:ext cx="1920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99" y="6245529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6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 Train</a:t>
            </a:r>
            <a:endParaRPr lang="id-ID" dirty="0"/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gray">
          <a:xfrm>
            <a:off x="2398514" y="3929658"/>
            <a:ext cx="5830674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id-ID" b="1" dirty="0" smtClean="0">
                <a:latin typeface="+mn-lt"/>
              </a:rPr>
              <a:t>3. </a:t>
            </a:r>
            <a:r>
              <a:rPr lang="en-US" b="1" dirty="0" smtClean="0">
                <a:latin typeface="+mn-lt"/>
              </a:rPr>
              <a:t>Differential</a:t>
            </a:r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gray">
          <a:xfrm>
            <a:off x="2189041" y="3126608"/>
            <a:ext cx="6040147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b="1" dirty="0" smtClean="0"/>
              <a:t>2. Transaxle</a:t>
            </a:r>
            <a:endParaRPr lang="en-US" b="1" dirty="0">
              <a:latin typeface="+mn-lt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gray">
          <a:xfrm>
            <a:off x="1591206" y="2352727"/>
            <a:ext cx="6637982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id-ID" b="1" dirty="0" smtClean="0">
                <a:latin typeface="+mn-lt"/>
              </a:rPr>
              <a:t>1. </a:t>
            </a:r>
            <a:r>
              <a:rPr lang="en-US" b="1" dirty="0" err="1" smtClean="0">
                <a:latin typeface="+mn-lt"/>
              </a:rPr>
              <a:t>Garis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besar</a:t>
            </a:r>
            <a:r>
              <a:rPr lang="en-US" b="1" dirty="0" smtClean="0">
                <a:latin typeface="+mn-lt"/>
              </a:rPr>
              <a:t> Drive Train</a:t>
            </a:r>
            <a:endParaRPr lang="en-US" b="1" dirty="0">
              <a:latin typeface="+mn-lt"/>
            </a:endParaRP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sp>
        <p:nvSpPr>
          <p:cNvPr id="49" name="AutoShape 41"/>
          <p:cNvSpPr>
            <a:spLocks noChangeArrowheads="1"/>
          </p:cNvSpPr>
          <p:nvPr/>
        </p:nvSpPr>
        <p:spPr bwMode="ltGray">
          <a:xfrm rot="5400000">
            <a:off x="-2071149" y="1885404"/>
            <a:ext cx="4004425" cy="4653215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+mn-lt"/>
            </a:endParaRPr>
          </a:p>
        </p:txBody>
      </p:sp>
      <p:sp>
        <p:nvSpPr>
          <p:cNvPr id="51" name="AutoShape 42"/>
          <p:cNvSpPr>
            <a:spLocks noChangeArrowheads="1"/>
          </p:cNvSpPr>
          <p:nvPr/>
        </p:nvSpPr>
        <p:spPr bwMode="ltGray">
          <a:xfrm rot="5400000" flipH="1">
            <a:off x="-1755459" y="2239646"/>
            <a:ext cx="350933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>
              <a:latin typeface="+mn-lt"/>
            </a:endParaRPr>
          </a:p>
        </p:txBody>
      </p: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1210206" y="2414738"/>
            <a:ext cx="381000" cy="381000"/>
            <a:chOff x="2078" y="1680"/>
            <a:chExt cx="1615" cy="1615"/>
          </a:xfrm>
        </p:grpSpPr>
        <p:sp>
          <p:nvSpPr>
            <p:cNvPr id="12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" name="Oval 5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15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16" name="Oval 5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17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1792104" y="3212798"/>
            <a:ext cx="381000" cy="381000"/>
            <a:chOff x="2078" y="1680"/>
            <a:chExt cx="1615" cy="1615"/>
          </a:xfrm>
        </p:grpSpPr>
        <p:sp>
          <p:nvSpPr>
            <p:cNvPr id="19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" name="Oval 5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22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23" name="Oval 6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24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grpSp>
        <p:nvGrpSpPr>
          <p:cNvPr id="25" name="Group 62"/>
          <p:cNvGrpSpPr>
            <a:grpSpLocks/>
          </p:cNvGrpSpPr>
          <p:nvPr/>
        </p:nvGrpSpPr>
        <p:grpSpPr bwMode="auto">
          <a:xfrm>
            <a:off x="2102768" y="4005609"/>
            <a:ext cx="381000" cy="381000"/>
            <a:chOff x="2078" y="1680"/>
            <a:chExt cx="1615" cy="1615"/>
          </a:xfrm>
        </p:grpSpPr>
        <p:sp>
          <p:nvSpPr>
            <p:cNvPr id="26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7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8" name="Oval 6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29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30" name="Oval 6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31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sp>
        <p:nvSpPr>
          <p:cNvPr id="7" name="AutoShape 44"/>
          <p:cNvSpPr>
            <a:spLocks noChangeArrowheads="1"/>
          </p:cNvSpPr>
          <p:nvPr/>
        </p:nvSpPr>
        <p:spPr bwMode="gray">
          <a:xfrm>
            <a:off x="2217650" y="4742458"/>
            <a:ext cx="6011537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id-ID" b="1" dirty="0" smtClean="0">
                <a:latin typeface="+mn-lt"/>
              </a:rPr>
              <a:t>4. </a:t>
            </a:r>
            <a:r>
              <a:rPr lang="en-US" b="1" dirty="0" smtClean="0">
                <a:latin typeface="+mn-lt"/>
              </a:rPr>
              <a:t>Axle</a:t>
            </a:r>
            <a:endParaRPr lang="en-US" b="1" dirty="0">
              <a:latin typeface="+mn-lt"/>
            </a:endParaRPr>
          </a:p>
        </p:txBody>
      </p:sp>
      <p:grpSp>
        <p:nvGrpSpPr>
          <p:cNvPr id="32" name="Group 69"/>
          <p:cNvGrpSpPr>
            <a:grpSpLocks/>
          </p:cNvGrpSpPr>
          <p:nvPr/>
        </p:nvGrpSpPr>
        <p:grpSpPr bwMode="auto">
          <a:xfrm>
            <a:off x="1945497" y="4794382"/>
            <a:ext cx="381000" cy="381000"/>
            <a:chOff x="2078" y="1680"/>
            <a:chExt cx="1615" cy="1615"/>
          </a:xfrm>
        </p:grpSpPr>
        <p:sp>
          <p:nvSpPr>
            <p:cNvPr id="33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4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5" name="Oval 7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36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37" name="Oval 7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38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sp>
        <p:nvSpPr>
          <p:cNvPr id="6" name="AutoShape 43"/>
          <p:cNvSpPr>
            <a:spLocks noChangeArrowheads="1"/>
          </p:cNvSpPr>
          <p:nvPr/>
        </p:nvSpPr>
        <p:spPr bwMode="gray">
          <a:xfrm>
            <a:off x="1587977" y="5517712"/>
            <a:ext cx="6641209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id-ID" b="1" dirty="0" smtClean="0">
                <a:latin typeface="+mn-lt"/>
              </a:rPr>
              <a:t>5. </a:t>
            </a:r>
            <a:r>
              <a:rPr lang="en-US" b="1" dirty="0" err="1" smtClean="0">
                <a:latin typeface="+mn-lt"/>
              </a:rPr>
              <a:t>Poros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Penggerak</a:t>
            </a:r>
            <a:endParaRPr lang="en-US" b="1" dirty="0">
              <a:latin typeface="+mn-lt"/>
            </a:endParaRPr>
          </a:p>
        </p:txBody>
      </p:sp>
      <p:grpSp>
        <p:nvGrpSpPr>
          <p:cNvPr id="39" name="Group 76"/>
          <p:cNvGrpSpPr>
            <a:grpSpLocks/>
          </p:cNvGrpSpPr>
          <p:nvPr/>
        </p:nvGrpSpPr>
        <p:grpSpPr bwMode="auto">
          <a:xfrm>
            <a:off x="1295593" y="5525283"/>
            <a:ext cx="355600" cy="381000"/>
            <a:chOff x="2078" y="1680"/>
            <a:chExt cx="1615" cy="1615"/>
          </a:xfrm>
        </p:grpSpPr>
        <p:sp>
          <p:nvSpPr>
            <p:cNvPr id="40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2" name="Oval 7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3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4" name="Oval 8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45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6787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155" y="2190748"/>
            <a:ext cx="4724400" cy="321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Poros</a:t>
            </a:r>
            <a:r>
              <a:rPr lang="en-US" dirty="0" smtClean="0"/>
              <a:t> </a:t>
            </a:r>
            <a:r>
              <a:rPr lang="en-US" dirty="0" err="1" smtClean="0"/>
              <a:t>Penggerak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2" y="2686050"/>
            <a:ext cx="6321363" cy="170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/>
              <a:t>REFERENSI :</a:t>
            </a:r>
          </a:p>
          <a:p>
            <a:pPr marL="290513">
              <a:lnSpc>
                <a:spcPct val="150000"/>
              </a:lnSpc>
              <a:defRPr/>
            </a:pPr>
            <a:r>
              <a:rPr lang="en-US" b="1" dirty="0" err="1"/>
              <a:t>Rzeppa</a:t>
            </a:r>
            <a:r>
              <a:rPr lang="en-US" b="1" dirty="0"/>
              <a:t> (</a:t>
            </a:r>
            <a:r>
              <a:rPr lang="en-US" b="1" dirty="0" err="1"/>
              <a:t>Birfield</a:t>
            </a:r>
            <a:r>
              <a:rPr lang="en-US" b="1" dirty="0"/>
              <a:t>) Joint</a:t>
            </a:r>
          </a:p>
          <a:p>
            <a:pPr marL="290513">
              <a:lnSpc>
                <a:spcPct val="150000"/>
              </a:lnSpc>
              <a:defRPr/>
            </a:pPr>
            <a:r>
              <a:rPr lang="en-US" b="1" dirty="0"/>
              <a:t>Tripod Joint</a:t>
            </a:r>
          </a:p>
          <a:p>
            <a:pPr marL="290513">
              <a:lnSpc>
                <a:spcPct val="150000"/>
              </a:lnSpc>
              <a:defRPr/>
            </a:pPr>
            <a:r>
              <a:rPr lang="en-US" b="1" dirty="0"/>
              <a:t>Cross Groove Joint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0" y="2150994"/>
            <a:ext cx="3541222" cy="500041"/>
            <a:chOff x="228600" y="2547959"/>
            <a:chExt cx="2539848" cy="500041"/>
          </a:xfrm>
        </p:grpSpPr>
        <p:sp>
          <p:nvSpPr>
            <p:cNvPr id="25" name="Rounded Rectangle 24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89000">
                  <a:schemeClr val="bg1">
                    <a:lumMod val="65000"/>
                    <a:lumOff val="35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TIPE PERSAMBUNGAN</a:t>
              </a:r>
              <a:endParaRPr lang="en-US" sz="2400" b="1" dirty="0">
                <a:solidFill>
                  <a:schemeClr val="tx1"/>
                </a:solidFill>
                <a:latin typeface="+mj-lt"/>
                <a:cs typeface="Calibri" pitchFamily="34" charset="0"/>
              </a:endParaRP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7" y="4088178"/>
            <a:ext cx="1920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7" y="3289665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7" y="3698801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7079883" y="5507832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>
              <a:tabLst>
                <a:tab pos="3090863" algn="l"/>
              </a:tabLst>
              <a:defRPr/>
            </a:pPr>
            <a:r>
              <a:rPr lang="en-US" sz="1600" dirty="0">
                <a:latin typeface="+mn-lt"/>
              </a:rPr>
              <a:t>Bola-bola </a:t>
            </a:r>
            <a:r>
              <a:rPr lang="en-US" sz="1600" dirty="0" smtClean="0">
                <a:latin typeface="+mn-lt"/>
              </a:rPr>
              <a:t>Baja</a:t>
            </a:r>
            <a:endParaRPr lang="en-US" sz="1600" dirty="0">
              <a:latin typeface="+mn-lt"/>
            </a:endParaRPr>
          </a:p>
          <a:p>
            <a:pPr marL="228600">
              <a:tabLst>
                <a:tab pos="3090863" algn="l"/>
              </a:tabLst>
              <a:defRPr/>
            </a:pPr>
            <a:r>
              <a:rPr lang="en-US" sz="1600" dirty="0">
                <a:latin typeface="+mn-lt"/>
              </a:rPr>
              <a:t>Sliding </a:t>
            </a:r>
            <a:r>
              <a:rPr lang="en-US" sz="1600" dirty="0" smtClean="0">
                <a:latin typeface="+mn-lt"/>
              </a:rPr>
              <a:t>Rollers</a:t>
            </a:r>
            <a:endParaRPr lang="en-US" sz="1600" dirty="0">
              <a:latin typeface="+mn-lt"/>
            </a:endParaRPr>
          </a:p>
        </p:txBody>
      </p:sp>
      <p:pic>
        <p:nvPicPr>
          <p:cNvPr id="23" name="_x000038" descr="image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015" y="5811045"/>
            <a:ext cx="1920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_x000037" descr="image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015" y="5585620"/>
            <a:ext cx="1920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6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055" y="2190748"/>
            <a:ext cx="4762500" cy="3486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2" y="2686050"/>
            <a:ext cx="6321363" cy="294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/>
              <a:t>Axle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poros</a:t>
            </a:r>
            <a:r>
              <a:rPr lang="en-US" b="1" dirty="0"/>
              <a:t> axle </a:t>
            </a:r>
            <a:r>
              <a:rPr lang="en-US" b="1" dirty="0" err="1"/>
              <a:t>menopang</a:t>
            </a:r>
            <a:r>
              <a:rPr lang="en-US" b="1" dirty="0"/>
              <a:t> </a:t>
            </a:r>
            <a:r>
              <a:rPr lang="en-US" b="1" dirty="0" err="1"/>
              <a:t>roda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poros</a:t>
            </a:r>
            <a:r>
              <a:rPr lang="en-US" b="1" dirty="0"/>
              <a:t> </a:t>
            </a:r>
            <a:r>
              <a:rPr lang="en-US" b="1" dirty="0" err="1"/>
              <a:t>penggerak</a:t>
            </a:r>
            <a:r>
              <a:rPr lang="en-US" b="1" dirty="0"/>
              <a:t>.</a:t>
            </a:r>
          </a:p>
          <a:p>
            <a:pPr marL="284163" indent="-284163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b="1" dirty="0" err="1"/>
              <a:t>Tipe</a:t>
            </a:r>
            <a:r>
              <a:rPr lang="en-US" b="1" dirty="0"/>
              <a:t> </a:t>
            </a:r>
            <a:r>
              <a:rPr lang="en-US" b="1" dirty="0" err="1"/>
              <a:t>bantalan</a:t>
            </a:r>
            <a:r>
              <a:rPr lang="en-US" b="1" dirty="0"/>
              <a:t> </a:t>
            </a:r>
            <a:r>
              <a:rPr lang="en-US" b="1" dirty="0" err="1"/>
              <a:t>gulung</a:t>
            </a:r>
            <a:r>
              <a:rPr lang="en-US" b="1" dirty="0"/>
              <a:t> </a:t>
            </a:r>
            <a:r>
              <a:rPr lang="en-US" b="1" dirty="0" err="1"/>
              <a:t>runcing</a:t>
            </a:r>
            <a:r>
              <a:rPr lang="en-US" b="1" dirty="0"/>
              <a:t> (tapered roller bearing)</a:t>
            </a:r>
          </a:p>
          <a:p>
            <a:pPr marL="290513">
              <a:lnSpc>
                <a:spcPct val="150000"/>
              </a:lnSpc>
              <a:defRPr/>
            </a:pPr>
            <a:r>
              <a:rPr lang="en-US" b="1" dirty="0"/>
              <a:t>Axle</a:t>
            </a:r>
          </a:p>
          <a:p>
            <a:pPr marL="290513">
              <a:lnSpc>
                <a:spcPct val="150000"/>
              </a:lnSpc>
              <a:defRPr/>
            </a:pPr>
            <a:r>
              <a:rPr lang="en-US" b="1" dirty="0"/>
              <a:t>Tapered roller bearing</a:t>
            </a:r>
          </a:p>
          <a:p>
            <a:pPr marL="284163" indent="-284163">
              <a:lnSpc>
                <a:spcPct val="150000"/>
              </a:lnSpc>
              <a:buFont typeface="+mj-lt"/>
              <a:buAutoNum type="alphaUcPeriod" startAt="2"/>
              <a:defRPr/>
            </a:pPr>
            <a:r>
              <a:rPr lang="en-US" b="1" dirty="0" err="1"/>
              <a:t>Tipe</a:t>
            </a:r>
            <a:r>
              <a:rPr lang="en-US" b="1" dirty="0"/>
              <a:t> </a:t>
            </a:r>
            <a:r>
              <a:rPr lang="en-US" b="1" dirty="0" err="1"/>
              <a:t>bantalan</a:t>
            </a:r>
            <a:r>
              <a:rPr lang="en-US" b="1" dirty="0"/>
              <a:t> bola </a:t>
            </a:r>
            <a:r>
              <a:rPr lang="en-US" b="1" dirty="0" err="1"/>
              <a:t>persegi</a:t>
            </a:r>
            <a:r>
              <a:rPr lang="en-US" b="1" dirty="0"/>
              <a:t> (Angular ball bearing)</a:t>
            </a:r>
          </a:p>
          <a:p>
            <a:pPr marL="284163" indent="-284163">
              <a:lnSpc>
                <a:spcPct val="150000"/>
              </a:lnSpc>
              <a:buFont typeface="+mj-lt"/>
              <a:buAutoNum type="alphaUcPeriod" startAt="2"/>
              <a:defRPr/>
            </a:pPr>
            <a:r>
              <a:rPr lang="en-US" b="1" dirty="0" err="1"/>
              <a:t>Tipe</a:t>
            </a:r>
            <a:r>
              <a:rPr lang="en-US" b="1" dirty="0"/>
              <a:t> </a:t>
            </a:r>
            <a:r>
              <a:rPr lang="en-US" b="1" dirty="0" err="1"/>
              <a:t>suspensi</a:t>
            </a:r>
            <a:r>
              <a:rPr lang="en-US" b="1" dirty="0"/>
              <a:t> rigid </a:t>
            </a:r>
            <a:r>
              <a:rPr lang="en-US" b="1" dirty="0" err="1"/>
              <a:t>tipe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0" y="2150994"/>
            <a:ext cx="3541222" cy="500041"/>
            <a:chOff x="228600" y="2547959"/>
            <a:chExt cx="2539848" cy="500041"/>
          </a:xfrm>
        </p:grpSpPr>
        <p:sp>
          <p:nvSpPr>
            <p:cNvPr id="25" name="Rounded Rectangle 24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89000">
                  <a:schemeClr val="bg1">
                    <a:lumMod val="65000"/>
                    <a:lumOff val="35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TIPE PERSAMBUNGAN</a:t>
              </a:r>
              <a:endParaRPr lang="en-US" sz="2400" b="1" dirty="0">
                <a:solidFill>
                  <a:schemeClr val="tx1"/>
                </a:solidFill>
                <a:latin typeface="+mj-lt"/>
                <a:cs typeface="Calibri" pitchFamily="34" charset="0"/>
              </a:endParaRPr>
            </a:p>
          </p:txBody>
        </p:sp>
      </p:grpSp>
      <p:pic>
        <p:nvPicPr>
          <p:cNvPr id="28" name="_x000038" descr="image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3" y="4521378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_x000037" descr="image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3" y="4103865"/>
            <a:ext cx="19208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8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2" y="2686050"/>
            <a:ext cx="6321363" cy="128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b="1" dirty="0" err="1"/>
              <a:t>Tipe</a:t>
            </a:r>
            <a:r>
              <a:rPr lang="en-US" b="1" dirty="0"/>
              <a:t> </a:t>
            </a:r>
            <a:r>
              <a:rPr lang="en-US" b="1" dirty="0" err="1"/>
              <a:t>bantalan</a:t>
            </a:r>
            <a:r>
              <a:rPr lang="en-US" b="1" dirty="0"/>
              <a:t> </a:t>
            </a:r>
            <a:r>
              <a:rPr lang="en-US" b="1" dirty="0" err="1"/>
              <a:t>gulung</a:t>
            </a:r>
            <a:r>
              <a:rPr lang="en-US" b="1" dirty="0"/>
              <a:t> </a:t>
            </a:r>
            <a:r>
              <a:rPr lang="en-US" b="1" dirty="0" err="1"/>
              <a:t>runcing</a:t>
            </a:r>
            <a:r>
              <a:rPr lang="en-US" b="1" dirty="0"/>
              <a:t> (Tapered roller bearing)</a:t>
            </a:r>
          </a:p>
          <a:p>
            <a:pPr marL="290513">
              <a:lnSpc>
                <a:spcPct val="150000"/>
              </a:lnSpc>
              <a:defRPr/>
            </a:pPr>
            <a:r>
              <a:rPr lang="en-US" b="1" dirty="0"/>
              <a:t>Axle</a:t>
            </a:r>
          </a:p>
          <a:p>
            <a:pPr marL="290513">
              <a:lnSpc>
                <a:spcPct val="150000"/>
              </a:lnSpc>
              <a:defRPr/>
            </a:pPr>
            <a:r>
              <a:rPr lang="en-US" b="1" dirty="0"/>
              <a:t>Tapered roller bearing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0" y="2150994"/>
            <a:ext cx="3541222" cy="500041"/>
            <a:chOff x="228600" y="2547959"/>
            <a:chExt cx="2539848" cy="500041"/>
          </a:xfrm>
        </p:grpSpPr>
        <p:sp>
          <p:nvSpPr>
            <p:cNvPr id="25" name="Rounded Rectangle 24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89000">
                  <a:schemeClr val="bg1">
                    <a:lumMod val="65000"/>
                    <a:lumOff val="35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TIPE PERSAMBUNGAN</a:t>
              </a:r>
              <a:endParaRPr lang="en-US" sz="2400" b="1" dirty="0">
                <a:solidFill>
                  <a:schemeClr val="tx1"/>
                </a:solidFill>
                <a:latin typeface="+mj-lt"/>
                <a:cs typeface="Calibri" pitchFamily="34" charset="0"/>
              </a:endParaRPr>
            </a:p>
          </p:txBody>
        </p:sp>
      </p:grpSp>
      <p:pic>
        <p:nvPicPr>
          <p:cNvPr id="28" name="_x000038" descr="image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3" y="3698714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_x000037" descr="image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3" y="3281201"/>
            <a:ext cx="19208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055" y="2190748"/>
            <a:ext cx="4762500" cy="323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1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055" y="2175507"/>
            <a:ext cx="4762500" cy="323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2" y="2686050"/>
            <a:ext cx="6321363" cy="170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 startAt="2"/>
              <a:defRPr/>
            </a:pPr>
            <a:r>
              <a:rPr lang="en-US" b="1" dirty="0" err="1"/>
              <a:t>Tipe</a:t>
            </a:r>
            <a:r>
              <a:rPr lang="en-US" b="1" dirty="0"/>
              <a:t> </a:t>
            </a:r>
            <a:r>
              <a:rPr lang="en-US" b="1" dirty="0" err="1"/>
              <a:t>bantalan</a:t>
            </a:r>
            <a:r>
              <a:rPr lang="en-US" b="1" dirty="0"/>
              <a:t> bola </a:t>
            </a:r>
            <a:r>
              <a:rPr lang="en-US" b="1" dirty="0" err="1"/>
              <a:t>persegi</a:t>
            </a:r>
            <a:r>
              <a:rPr lang="en-US" b="1" dirty="0"/>
              <a:t> (Angular ball bearing)</a:t>
            </a:r>
          </a:p>
          <a:p>
            <a:pPr marL="347663">
              <a:lnSpc>
                <a:spcPct val="150000"/>
              </a:lnSpc>
              <a:defRPr/>
            </a:pPr>
            <a:r>
              <a:rPr lang="en-US" b="1" dirty="0" err="1"/>
              <a:t>Poros</a:t>
            </a:r>
            <a:r>
              <a:rPr lang="en-US" b="1" dirty="0"/>
              <a:t> axle (</a:t>
            </a:r>
            <a:r>
              <a:rPr lang="en-US" b="1" dirty="0" err="1"/>
              <a:t>poros</a:t>
            </a:r>
            <a:r>
              <a:rPr lang="en-US" b="1" dirty="0"/>
              <a:t> </a:t>
            </a:r>
            <a:r>
              <a:rPr lang="en-US" b="1" dirty="0" err="1"/>
              <a:t>penggerak</a:t>
            </a:r>
            <a:r>
              <a:rPr lang="en-US" b="1" dirty="0"/>
              <a:t>)</a:t>
            </a:r>
          </a:p>
          <a:p>
            <a:pPr marL="347663">
              <a:lnSpc>
                <a:spcPct val="150000"/>
              </a:lnSpc>
              <a:defRPr/>
            </a:pPr>
            <a:r>
              <a:rPr lang="en-US" b="1" dirty="0"/>
              <a:t>Axle-axle</a:t>
            </a:r>
          </a:p>
          <a:p>
            <a:pPr marL="347663">
              <a:lnSpc>
                <a:spcPct val="150000"/>
              </a:lnSpc>
              <a:defRPr/>
            </a:pPr>
            <a:r>
              <a:rPr lang="en-US" b="1" dirty="0" err="1"/>
              <a:t>Bantalan</a:t>
            </a:r>
            <a:r>
              <a:rPr lang="en-US" b="1" dirty="0"/>
              <a:t> bola </a:t>
            </a:r>
            <a:r>
              <a:rPr lang="en-US" b="1" dirty="0" err="1"/>
              <a:t>persegi</a:t>
            </a:r>
            <a:r>
              <a:rPr lang="en-US" b="1" dirty="0"/>
              <a:t> (Angular ball bearing)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0" y="2150994"/>
            <a:ext cx="3541222" cy="500041"/>
            <a:chOff x="228600" y="2547959"/>
            <a:chExt cx="2539848" cy="500041"/>
          </a:xfrm>
        </p:grpSpPr>
        <p:sp>
          <p:nvSpPr>
            <p:cNvPr id="25" name="Rounded Rectangle 24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89000">
                  <a:schemeClr val="bg1">
                    <a:lumMod val="65000"/>
                    <a:lumOff val="35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TIPE PERSAMBUNGAN</a:t>
              </a:r>
              <a:endParaRPr lang="en-US" sz="2400" b="1" dirty="0">
                <a:solidFill>
                  <a:schemeClr val="tx1"/>
                </a:solidFill>
                <a:latin typeface="+mj-lt"/>
                <a:cs typeface="Calibri" pitchFamily="34" charset="0"/>
              </a:endParaRPr>
            </a:p>
          </p:txBody>
        </p:sp>
      </p:grpSp>
      <p:pic>
        <p:nvPicPr>
          <p:cNvPr id="28" name="_x000038" descr="image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3" y="3698714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_x000037" descr="image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3" y="3281201"/>
            <a:ext cx="19208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2" y="4101399"/>
            <a:ext cx="1920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89000">
                  <a:schemeClr val="bg1">
                    <a:lumMod val="65000"/>
                    <a:lumOff val="35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DESKRIPSI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Drive Train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1" y="2647950"/>
            <a:ext cx="6855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/>
              <a:t>Drive train </a:t>
            </a:r>
            <a:r>
              <a:rPr lang="en-US" b="1" dirty="0" err="1"/>
              <a:t>mengirimkan</a:t>
            </a:r>
            <a:r>
              <a:rPr lang="en-US" b="1" dirty="0"/>
              <a:t> </a:t>
            </a:r>
            <a:r>
              <a:rPr lang="en-US" b="1" dirty="0" err="1"/>
              <a:t>tenaga</a:t>
            </a:r>
            <a:r>
              <a:rPr lang="en-US" b="1" dirty="0"/>
              <a:t> </a:t>
            </a:r>
            <a:r>
              <a:rPr lang="en-US" b="1" dirty="0" err="1"/>
              <a:t>mesin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roda-roda</a:t>
            </a:r>
            <a:r>
              <a:rPr lang="en-US" b="1" dirty="0"/>
              <a:t>. Drive train </a:t>
            </a:r>
            <a:r>
              <a:rPr lang="en-US" b="1" dirty="0" err="1"/>
              <a:t>diklasifikasikan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berikut</a:t>
            </a:r>
            <a:r>
              <a:rPr lang="en-US" b="1" dirty="0"/>
              <a:t>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/>
              <a:t>FF (Front engine Front - wheel drive vehicle)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/>
              <a:t>FR (Front engine Rear - wheel drive vehicle)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 err="1"/>
              <a:t>Transmisi</a:t>
            </a:r>
            <a:r>
              <a:rPr lang="en-US" b="1" dirty="0"/>
              <a:t> manual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 err="1"/>
              <a:t>Transmisi</a:t>
            </a:r>
            <a:r>
              <a:rPr lang="en-US" b="1" dirty="0"/>
              <a:t> </a:t>
            </a:r>
            <a:r>
              <a:rPr lang="en-US" b="1" dirty="0" err="1"/>
              <a:t>otomatik</a:t>
            </a: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PETUNJUK</a:t>
            </a:r>
            <a:r>
              <a:rPr lang="en-US" b="1" dirty="0" smtClean="0"/>
              <a:t>:</a:t>
            </a:r>
            <a:endParaRPr lang="en-US" b="1" dirty="0"/>
          </a:p>
          <a:p>
            <a:pPr>
              <a:defRPr/>
            </a:pP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tambahan</a:t>
            </a:r>
            <a:r>
              <a:rPr lang="en-US" b="1" dirty="0"/>
              <a:t> </a:t>
            </a:r>
            <a:r>
              <a:rPr lang="en-US" b="1" dirty="0" err="1"/>
              <a:t>bagi</a:t>
            </a:r>
            <a:r>
              <a:rPr lang="en-US" b="1" dirty="0"/>
              <a:t> </a:t>
            </a:r>
            <a:r>
              <a:rPr lang="en-US" b="1" dirty="0" err="1"/>
              <a:t>kendaraan</a:t>
            </a:r>
            <a:r>
              <a:rPr lang="en-US" b="1" dirty="0"/>
              <a:t> FF </a:t>
            </a:r>
            <a:r>
              <a:rPr lang="en-US" b="1" dirty="0" err="1"/>
              <a:t>dan</a:t>
            </a:r>
            <a:r>
              <a:rPr lang="en-US" b="1" dirty="0"/>
              <a:t> FR, </a:t>
            </a:r>
            <a:r>
              <a:rPr lang="en-US" b="1" dirty="0" err="1"/>
              <a:t>terdapat</a:t>
            </a:r>
            <a:r>
              <a:rPr lang="en-US" b="1" dirty="0"/>
              <a:t> 4WD</a:t>
            </a:r>
          </a:p>
          <a:p>
            <a:pPr>
              <a:defRPr/>
            </a:pPr>
            <a:r>
              <a:rPr lang="en-US" b="1" dirty="0"/>
              <a:t>(4-Wheel Drive) </a:t>
            </a:r>
            <a:r>
              <a:rPr lang="en-US" b="1" dirty="0" err="1"/>
              <a:t>dan</a:t>
            </a:r>
            <a:r>
              <a:rPr lang="en-US" b="1" dirty="0"/>
              <a:t> MR (</a:t>
            </a:r>
            <a:r>
              <a:rPr lang="en-US" b="1" dirty="0" err="1"/>
              <a:t>Midship</a:t>
            </a:r>
            <a:r>
              <a:rPr lang="en-US" b="1" dirty="0"/>
              <a:t> engine Rear-wheel drive).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1" name="Picture 4" descr="D:\PRODUCT\TEAM21\Toyota Technician\02b\01b04i101\img\01b04i101-topm00a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12" y="2190749"/>
            <a:ext cx="4519612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7279824" y="5425551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Char char="•"/>
              <a:tabLst>
                <a:tab pos="2452688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52688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52688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526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526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526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526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526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526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Mesin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Diferensial</a:t>
            </a:r>
            <a:endParaRPr lang="en-US" altLang="en-US" sz="16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Transaxle	</a:t>
            </a: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Poros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 axle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Transmisi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	Axle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Poros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penggerak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	Ban &amp; </a:t>
            </a: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roda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Poros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 propeller</a:t>
            </a:r>
          </a:p>
        </p:txBody>
      </p:sp>
      <p:pic>
        <p:nvPicPr>
          <p:cNvPr id="18" name="_x000039" descr="image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62" y="5958951"/>
            <a:ext cx="19208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_x000038" descr="image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62" y="5730351"/>
            <a:ext cx="19208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_x000037" descr="image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62" y="5501751"/>
            <a:ext cx="19208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799" y="6224064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799" y="6492351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599" y="5501751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599" y="5743051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599" y="5995464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599" y="6238351"/>
            <a:ext cx="19208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2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3541222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89000">
                  <a:schemeClr val="bg1">
                    <a:lumMod val="65000"/>
                    <a:lumOff val="35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POWER TRANSMISSION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Drive Train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1" y="2647950"/>
            <a:ext cx="6855961" cy="170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/>
              <a:t>FF (Front-engine Front-wheel drive vehicle) </a:t>
            </a:r>
            <a:r>
              <a:rPr lang="en-US" b="1" dirty="0" err="1"/>
              <a:t>dengan</a:t>
            </a:r>
            <a:r>
              <a:rPr lang="en-US" b="1" dirty="0"/>
              <a:t> MT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/>
              <a:t>FF (Front-engine Front-wheel drive vehicle) </a:t>
            </a:r>
            <a:r>
              <a:rPr lang="en-US" b="1" dirty="0" err="1"/>
              <a:t>dengan</a:t>
            </a:r>
            <a:r>
              <a:rPr lang="en-US" b="1" dirty="0"/>
              <a:t> AT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/>
              <a:t>FR (Front-engine Rear-wheel drive vehicle) </a:t>
            </a:r>
            <a:r>
              <a:rPr lang="en-US" b="1" dirty="0" err="1"/>
              <a:t>dengan</a:t>
            </a:r>
            <a:r>
              <a:rPr lang="en-US" b="1" dirty="0"/>
              <a:t> MT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/>
              <a:t>FR (Front-engine Rear-wheel drive vehicle) </a:t>
            </a:r>
            <a:r>
              <a:rPr lang="en-US" b="1" dirty="0" err="1"/>
              <a:t>dengan</a:t>
            </a:r>
            <a:r>
              <a:rPr lang="en-US" b="1" dirty="0"/>
              <a:t> AT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1" name="ShockwaveFlash1" r:id="rId2" imgW="4809524" imgH="3296110"/>
        </mc:Choice>
        <mc:Fallback>
          <p:control name="ShockwaveFlash1" r:id="rId2" imgW="4809524" imgH="329611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9450" y="2193925"/>
                  <a:ext cx="4810125" cy="3295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056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103" y="2190749"/>
            <a:ext cx="5919721" cy="4191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2150994"/>
            <a:ext cx="3541222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89000">
                  <a:schemeClr val="bg1">
                    <a:lumMod val="65000"/>
                    <a:lumOff val="35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KONSTRUKSI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Kopling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1" y="2647950"/>
            <a:ext cx="54424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 err="1"/>
              <a:t>Kopling</a:t>
            </a:r>
            <a:r>
              <a:rPr lang="en-US" b="1" dirty="0"/>
              <a:t> </a:t>
            </a:r>
            <a:r>
              <a:rPr lang="en-US" b="1" dirty="0" err="1"/>
              <a:t>kendaraan</a:t>
            </a:r>
            <a:r>
              <a:rPr lang="en-US" b="1" dirty="0"/>
              <a:t> </a:t>
            </a:r>
            <a:r>
              <a:rPr lang="en-US" b="1" dirty="0" err="1"/>
              <a:t>bertransmisi</a:t>
            </a:r>
            <a:r>
              <a:rPr lang="en-US" b="1" dirty="0"/>
              <a:t> manual </a:t>
            </a:r>
            <a:r>
              <a:rPr lang="en-US" b="1" dirty="0" err="1"/>
              <a:t>memungkinkan</a:t>
            </a:r>
            <a:r>
              <a:rPr lang="en-US" b="1" dirty="0"/>
              <a:t> </a:t>
            </a:r>
            <a:r>
              <a:rPr lang="en-US" b="1" dirty="0" err="1"/>
              <a:t>tenaga</a:t>
            </a:r>
            <a:r>
              <a:rPr lang="en-US" b="1" dirty="0"/>
              <a:t> </a:t>
            </a:r>
            <a:r>
              <a:rPr lang="en-US" b="1" dirty="0" err="1"/>
              <a:t>mesin</a:t>
            </a:r>
            <a:r>
              <a:rPr lang="en-US" b="1" dirty="0"/>
              <a:t>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dilepaskan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endParaRPr lang="en-US" b="1" dirty="0"/>
          </a:p>
          <a:p>
            <a:pPr>
              <a:lnSpc>
                <a:spcPct val="150000"/>
              </a:lnSpc>
              <a:defRPr/>
            </a:pPr>
            <a:r>
              <a:rPr lang="en-US" b="1" dirty="0" err="1"/>
              <a:t>pengoperasian</a:t>
            </a:r>
            <a:r>
              <a:rPr lang="en-US" b="1" dirty="0"/>
              <a:t> pedal </a:t>
            </a:r>
            <a:r>
              <a:rPr lang="en-US" b="1" dirty="0" err="1"/>
              <a:t>kopling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02430" y="4454958"/>
            <a:ext cx="4854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Char char="•"/>
              <a:tabLst>
                <a:tab pos="2452688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52688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52688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526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526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526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526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526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526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Pedal </a:t>
            </a: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kopling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Silinder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pembebas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Batang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pendorong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 	</a:t>
            </a: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Garpu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pembebas</a:t>
            </a:r>
            <a:endParaRPr lang="en-US" altLang="en-US" sz="16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(Push rod)	</a:t>
            </a: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Penutup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kopling</a:t>
            </a:r>
            <a:endParaRPr lang="en-US" altLang="en-US" sz="16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Silinder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 master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Slang </a:t>
            </a: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hidrolik</a:t>
            </a:r>
            <a:endParaRPr lang="en-US" alt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" name="_x000039" descr="image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8" y="5256645"/>
            <a:ext cx="19208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_x000038" descr="image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8" y="4759758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_x000037" descr="image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8" y="4531158"/>
            <a:ext cx="1920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5" y="5521758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05" y="4561320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05" y="4799445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05" y="5040745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9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3541222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89000">
                  <a:schemeClr val="bg1">
                    <a:lumMod val="65000"/>
                    <a:lumOff val="35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KONSTRUKSI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Kopling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1" y="2647950"/>
            <a:ext cx="5442411" cy="87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/>
              <a:t>REFERENSI :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/>
              <a:t>Part – Part </a:t>
            </a:r>
            <a:r>
              <a:rPr lang="en-US" b="1" dirty="0" err="1"/>
              <a:t>Kopling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903" y="2190749"/>
            <a:ext cx="6164422" cy="4191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526126" y="3685850"/>
            <a:ext cx="4854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>
              <a:tabLst>
                <a:tab pos="2627313" algn="l"/>
              </a:tabLst>
              <a:defRPr/>
            </a:pPr>
            <a:r>
              <a:rPr lang="en-US" sz="1600" dirty="0" err="1">
                <a:latin typeface="+mn-lt"/>
              </a:rPr>
              <a:t>Karet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penutup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>
                <a:latin typeface="+mn-lt"/>
              </a:rPr>
              <a:t>Piringan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kopling</a:t>
            </a:r>
            <a:endParaRPr lang="en-US" sz="1600" dirty="0">
              <a:latin typeface="+mn-lt"/>
            </a:endParaRPr>
          </a:p>
          <a:p>
            <a:pPr marL="228600">
              <a:tabLst>
                <a:tab pos="2627313" algn="l"/>
              </a:tabLst>
              <a:defRPr/>
            </a:pPr>
            <a:r>
              <a:rPr lang="en-US" sz="1600" dirty="0" err="1">
                <a:latin typeface="+mn-lt"/>
              </a:rPr>
              <a:t>Garpu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pembebas</a:t>
            </a:r>
            <a:r>
              <a:rPr lang="en-US" sz="1600" dirty="0">
                <a:latin typeface="+mn-lt"/>
              </a:rPr>
              <a:t>	Fly wheel</a:t>
            </a:r>
          </a:p>
          <a:p>
            <a:pPr marL="228600">
              <a:tabLst>
                <a:tab pos="2627313" algn="l"/>
              </a:tabLst>
              <a:defRPr/>
            </a:pPr>
            <a:r>
              <a:rPr lang="en-US" sz="1600" dirty="0" err="1">
                <a:latin typeface="+mn-lt"/>
              </a:rPr>
              <a:t>Klip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>
                <a:latin typeface="+mn-lt"/>
              </a:rPr>
              <a:t>Pegas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diapragma</a:t>
            </a:r>
            <a:endParaRPr lang="en-US" sz="1600" dirty="0">
              <a:latin typeface="+mn-lt"/>
            </a:endParaRPr>
          </a:p>
          <a:p>
            <a:pPr marL="228600">
              <a:tabLst>
                <a:tab pos="2627313" algn="l"/>
              </a:tabLst>
              <a:defRPr/>
            </a:pPr>
            <a:r>
              <a:rPr lang="en-US" sz="1600" dirty="0" err="1">
                <a:latin typeface="+mn-lt"/>
              </a:rPr>
              <a:t>Bantalan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pembebas</a:t>
            </a:r>
            <a:r>
              <a:rPr lang="en-US" sz="1600" dirty="0">
                <a:latin typeface="+mn-lt"/>
              </a:rPr>
              <a:t>	Pressure plate</a:t>
            </a:r>
          </a:p>
          <a:p>
            <a:pPr marL="228600">
              <a:tabLst>
                <a:tab pos="2452688" algn="l"/>
              </a:tabLst>
              <a:defRPr/>
            </a:pPr>
            <a:r>
              <a:rPr lang="en-US" sz="1600" dirty="0" err="1">
                <a:latin typeface="+mn-lt"/>
              </a:rPr>
              <a:t>Penutup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kopling</a:t>
            </a:r>
            <a:endParaRPr lang="en-US" sz="1600" dirty="0">
              <a:latin typeface="+mn-lt"/>
            </a:endParaRPr>
          </a:p>
        </p:txBody>
      </p:sp>
      <p:pic>
        <p:nvPicPr>
          <p:cNvPr id="27" name="_x000039" descr="image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1" y="4219250"/>
            <a:ext cx="1920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_x000038" descr="image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1" y="3990650"/>
            <a:ext cx="1920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_x000037" descr="image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1" y="3762050"/>
            <a:ext cx="1920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1" y="4487537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1" y="4752650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14" y="3798562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14" y="4030337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14" y="4258937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14" y="4487537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0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" y="2150994"/>
            <a:ext cx="5380701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89000">
                  <a:schemeClr val="bg1">
                    <a:lumMod val="65000"/>
                    <a:lumOff val="35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ALUR PENGOPERASIAN KONSTRUKSI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Kopling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0" y="2647950"/>
            <a:ext cx="6855961" cy="128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 err="1" smtClean="0"/>
              <a:t>Kopling</a:t>
            </a:r>
            <a:r>
              <a:rPr lang="en-US" b="1" dirty="0" smtClean="0"/>
              <a:t> </a:t>
            </a:r>
            <a:r>
              <a:rPr lang="en-US" b="1" dirty="0" err="1"/>
              <a:t>terdiri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bagian</a:t>
            </a:r>
            <a:r>
              <a:rPr lang="en-US" b="1" dirty="0"/>
              <a:t> yang </a:t>
            </a:r>
            <a:r>
              <a:rPr lang="en-US" b="1" dirty="0" err="1"/>
              <a:t>bekerja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mekanik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mengirimkan</a:t>
            </a:r>
            <a:r>
              <a:rPr lang="en-US" b="1" dirty="0"/>
              <a:t> </a:t>
            </a:r>
            <a:r>
              <a:rPr lang="en-US" b="1" dirty="0" err="1"/>
              <a:t>tenaga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bagian</a:t>
            </a:r>
            <a:r>
              <a:rPr lang="en-US" b="1" dirty="0"/>
              <a:t> yang </a:t>
            </a:r>
            <a:r>
              <a:rPr lang="en-US" b="1" dirty="0" err="1"/>
              <a:t>memanfaatkan</a:t>
            </a:r>
            <a:r>
              <a:rPr lang="en-US" b="1" dirty="0"/>
              <a:t> </a:t>
            </a:r>
            <a:r>
              <a:rPr lang="en-US" b="1" dirty="0" err="1"/>
              <a:t>hidrolik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mengirim</a:t>
            </a:r>
            <a:r>
              <a:rPr lang="en-US" b="1" dirty="0"/>
              <a:t> </a:t>
            </a:r>
            <a:r>
              <a:rPr lang="en-US" b="1" dirty="0" err="1"/>
              <a:t>tenaga</a:t>
            </a:r>
            <a:r>
              <a:rPr lang="en-US" b="1" dirty="0"/>
              <a:t>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460209" y="3849598"/>
            <a:ext cx="41148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0513">
              <a:lnSpc>
                <a:spcPct val="150000"/>
              </a:lnSpc>
              <a:defRPr/>
            </a:pPr>
            <a:r>
              <a:rPr lang="en-US" sz="1800" b="1" dirty="0" err="1" smtClean="0">
                <a:latin typeface="+mn-lt"/>
              </a:rPr>
              <a:t>Pengoperasian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secara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mekanik</a:t>
            </a:r>
            <a:endParaRPr lang="en-US" sz="1800" b="1" dirty="0">
              <a:latin typeface="+mn-lt"/>
            </a:endParaRPr>
          </a:p>
          <a:p>
            <a:pPr marL="290513">
              <a:lnSpc>
                <a:spcPct val="150000"/>
              </a:lnSpc>
              <a:defRPr/>
            </a:pPr>
            <a:r>
              <a:rPr lang="en-US" sz="1800" b="1" dirty="0" err="1">
                <a:latin typeface="+mn-lt"/>
              </a:rPr>
              <a:t>Pengoperasian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hidrolik</a:t>
            </a:r>
            <a:endParaRPr lang="en-US" sz="1800" b="1" dirty="0">
              <a:latin typeface="+mn-lt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52" y="4026322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52" y="4447010"/>
            <a:ext cx="1920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526125" y="4772446"/>
            <a:ext cx="48545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>
              <a:tabLst>
                <a:tab pos="2627313" algn="l"/>
              </a:tabLst>
              <a:defRPr/>
            </a:pPr>
            <a:r>
              <a:rPr lang="en-US" sz="1600" dirty="0">
                <a:latin typeface="+mn-lt"/>
              </a:rPr>
              <a:t>Pedal </a:t>
            </a:r>
            <a:r>
              <a:rPr lang="en-US" sz="1600" dirty="0" err="1">
                <a:latin typeface="+mn-lt"/>
              </a:rPr>
              <a:t>kopling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>
                <a:latin typeface="+mn-lt"/>
              </a:rPr>
              <a:t>Garpu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pembebas</a:t>
            </a:r>
            <a:endParaRPr lang="en-US" sz="1600" dirty="0">
              <a:latin typeface="+mn-lt"/>
            </a:endParaRPr>
          </a:p>
          <a:p>
            <a:pPr marL="228600">
              <a:tabLst>
                <a:tab pos="2627313" algn="l"/>
              </a:tabLst>
              <a:defRPr/>
            </a:pPr>
            <a:r>
              <a:rPr lang="en-US" sz="1600" dirty="0" err="1">
                <a:latin typeface="+mn-lt"/>
              </a:rPr>
              <a:t>Batang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pendorong</a:t>
            </a:r>
            <a:r>
              <a:rPr lang="en-US" sz="1600" dirty="0">
                <a:latin typeface="+mn-lt"/>
              </a:rPr>
              <a:t> 	</a:t>
            </a:r>
            <a:r>
              <a:rPr lang="en-US" sz="1600" dirty="0" err="1">
                <a:latin typeface="+mn-lt"/>
              </a:rPr>
              <a:t>Bantalan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pembebas</a:t>
            </a:r>
            <a:endParaRPr lang="en-US" sz="1600" dirty="0">
              <a:latin typeface="+mn-lt"/>
            </a:endParaRPr>
          </a:p>
          <a:p>
            <a:pPr marL="228600">
              <a:tabLst>
                <a:tab pos="2627313" algn="l"/>
              </a:tabLst>
              <a:defRPr/>
            </a:pPr>
            <a:r>
              <a:rPr lang="en-US" sz="1600" dirty="0">
                <a:latin typeface="+mn-lt"/>
              </a:rPr>
              <a:t>(Push rod)	</a:t>
            </a:r>
            <a:r>
              <a:rPr lang="en-US" sz="1600" dirty="0" err="1">
                <a:latin typeface="+mn-lt"/>
              </a:rPr>
              <a:t>Pegas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diapragma</a:t>
            </a:r>
            <a:endParaRPr lang="en-US" sz="1600" dirty="0">
              <a:latin typeface="+mn-lt"/>
            </a:endParaRPr>
          </a:p>
          <a:p>
            <a:pPr marL="228600">
              <a:tabLst>
                <a:tab pos="2627313" algn="l"/>
              </a:tabLst>
              <a:defRPr/>
            </a:pPr>
            <a:r>
              <a:rPr lang="en-US" sz="1600" dirty="0" err="1">
                <a:latin typeface="+mn-lt"/>
              </a:rPr>
              <a:t>Silinder</a:t>
            </a:r>
            <a:r>
              <a:rPr lang="en-US" sz="1600" dirty="0">
                <a:latin typeface="+mn-lt"/>
              </a:rPr>
              <a:t> master	Pressure plate</a:t>
            </a:r>
          </a:p>
          <a:p>
            <a:pPr marL="228600">
              <a:tabLst>
                <a:tab pos="2627313" algn="l"/>
              </a:tabLst>
              <a:defRPr/>
            </a:pPr>
            <a:r>
              <a:rPr lang="en-US" sz="1600" dirty="0">
                <a:latin typeface="+mn-lt"/>
              </a:rPr>
              <a:t>Slang </a:t>
            </a:r>
            <a:r>
              <a:rPr lang="en-US" sz="1600" dirty="0" err="1">
                <a:latin typeface="+mn-lt"/>
              </a:rPr>
              <a:t>hidrolik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>
                <a:latin typeface="+mn-lt"/>
              </a:rPr>
              <a:t>Piringan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kopling</a:t>
            </a:r>
            <a:r>
              <a:rPr lang="en-US" sz="1600" dirty="0">
                <a:latin typeface="+mn-lt"/>
              </a:rPr>
              <a:t>	</a:t>
            </a:r>
          </a:p>
          <a:p>
            <a:pPr marL="228600">
              <a:tabLst>
                <a:tab pos="2627313" algn="l"/>
              </a:tabLst>
              <a:defRPr/>
            </a:pPr>
            <a:r>
              <a:rPr lang="en-US" sz="1600" dirty="0" err="1">
                <a:latin typeface="+mn-lt"/>
              </a:rPr>
              <a:t>Silinder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pembebas</a:t>
            </a:r>
            <a:endParaRPr lang="en-US" sz="1600" dirty="0">
              <a:latin typeface="+mn-lt"/>
            </a:endParaRPr>
          </a:p>
        </p:txBody>
      </p:sp>
      <p:pic>
        <p:nvPicPr>
          <p:cNvPr id="37" name="_x000039" descr="image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0" y="5574133"/>
            <a:ext cx="1920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_x000038" descr="image3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0" y="5077246"/>
            <a:ext cx="1920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_x000037" descr="image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0" y="4848646"/>
            <a:ext cx="1920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0" y="5842421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0" y="6107533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13" y="4885158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13" y="5116933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13" y="5345533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13" y="5574133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13" y="5842421"/>
            <a:ext cx="1920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54" name="ShockwaveFlash1" r:id="rId2" imgW="2610214" imgH="1523810"/>
        </mc:Choice>
        <mc:Fallback>
          <p:control name="ShockwaveFlash1" r:id="rId2" imgW="2610214" imgH="152381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48550" y="2209800"/>
                  <a:ext cx="4381500" cy="2971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606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3541222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89000">
                  <a:schemeClr val="bg1">
                    <a:lumMod val="65000"/>
                    <a:lumOff val="35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KONSTRUKSI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Transaxle Manual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2" y="2647950"/>
            <a:ext cx="5225652" cy="211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/>
              <a:t>Transaxle manual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melepaskan</a:t>
            </a:r>
            <a:r>
              <a:rPr lang="en-US" b="1" dirty="0"/>
              <a:t> </a:t>
            </a:r>
            <a:r>
              <a:rPr lang="en-US" b="1" dirty="0" err="1"/>
              <a:t>tenaga</a:t>
            </a:r>
            <a:r>
              <a:rPr lang="en-US" b="1" dirty="0"/>
              <a:t>, </a:t>
            </a:r>
            <a:r>
              <a:rPr lang="en-US" b="1" dirty="0" err="1"/>
              <a:t>mengubah</a:t>
            </a:r>
            <a:r>
              <a:rPr lang="en-US" b="1" dirty="0"/>
              <a:t> </a:t>
            </a:r>
            <a:r>
              <a:rPr lang="en-US" b="1" dirty="0" err="1"/>
              <a:t>kombinasi</a:t>
            </a:r>
            <a:r>
              <a:rPr lang="en-US" b="1" dirty="0"/>
              <a:t> </a:t>
            </a:r>
            <a:r>
              <a:rPr lang="en-US" b="1" dirty="0" err="1"/>
              <a:t>roda</a:t>
            </a:r>
            <a:r>
              <a:rPr lang="en-US" b="1" dirty="0"/>
              <a:t> </a:t>
            </a:r>
            <a:r>
              <a:rPr lang="en-US" b="1" dirty="0" err="1"/>
              <a:t>gigi</a:t>
            </a:r>
            <a:r>
              <a:rPr lang="en-US" b="1" dirty="0"/>
              <a:t> yang </a:t>
            </a:r>
            <a:r>
              <a:rPr lang="en-US" b="1" dirty="0" err="1"/>
              <a:t>bertautan</a:t>
            </a:r>
            <a:r>
              <a:rPr lang="en-US" b="1" dirty="0"/>
              <a:t>. </a:t>
            </a:r>
            <a:r>
              <a:rPr lang="en-US" b="1" dirty="0" err="1"/>
              <a:t>Akibatnya</a:t>
            </a:r>
            <a:r>
              <a:rPr lang="en-US" b="1" dirty="0"/>
              <a:t>,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mengubah</a:t>
            </a:r>
            <a:r>
              <a:rPr lang="en-US" b="1" dirty="0"/>
              <a:t> </a:t>
            </a:r>
            <a:r>
              <a:rPr lang="en-US" b="1" dirty="0" err="1"/>
              <a:t>kekuatan</a:t>
            </a:r>
            <a:r>
              <a:rPr lang="en-US" b="1" dirty="0"/>
              <a:t> </a:t>
            </a:r>
            <a:r>
              <a:rPr lang="en-US" b="1" dirty="0" err="1"/>
              <a:t>tenaga</a:t>
            </a:r>
            <a:r>
              <a:rPr lang="en-US" b="1" dirty="0"/>
              <a:t>, </a:t>
            </a:r>
            <a:r>
              <a:rPr lang="en-US" b="1" dirty="0" err="1"/>
              <a:t>kecepatan</a:t>
            </a:r>
            <a:r>
              <a:rPr lang="en-US" b="1" dirty="0"/>
              <a:t> </a:t>
            </a:r>
            <a:r>
              <a:rPr lang="en-US" b="1" dirty="0" err="1"/>
              <a:t>rotasi</a:t>
            </a:r>
            <a:r>
              <a:rPr lang="en-US" b="1" dirty="0"/>
              <a:t>,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arah</a:t>
            </a:r>
            <a:r>
              <a:rPr lang="en-US" b="1" dirty="0"/>
              <a:t> </a:t>
            </a:r>
            <a:r>
              <a:rPr lang="en-US" b="1" dirty="0" err="1"/>
              <a:t>rotasi</a:t>
            </a:r>
            <a:r>
              <a:rPr lang="en-US" b="1" dirty="0"/>
              <a:t>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30" y="2227404"/>
            <a:ext cx="6109496" cy="4154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519794" y="4870902"/>
            <a:ext cx="4854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>
              <a:tabLst>
                <a:tab pos="2627313" algn="l"/>
              </a:tabLst>
              <a:defRPr/>
            </a:pPr>
            <a:r>
              <a:rPr lang="en-US" sz="1600" dirty="0" err="1">
                <a:latin typeface="+mn-lt"/>
              </a:rPr>
              <a:t>Mesin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>
                <a:latin typeface="+mn-lt"/>
              </a:rPr>
              <a:t>Poros</a:t>
            </a:r>
            <a:r>
              <a:rPr lang="en-US" sz="1600" dirty="0">
                <a:latin typeface="+mn-lt"/>
              </a:rPr>
              <a:t> output</a:t>
            </a:r>
          </a:p>
          <a:p>
            <a:pPr marL="228600">
              <a:tabLst>
                <a:tab pos="2627313" algn="l"/>
              </a:tabLst>
              <a:defRPr/>
            </a:pPr>
            <a:r>
              <a:rPr lang="en-US" sz="1600" dirty="0" err="1">
                <a:latin typeface="+mn-lt"/>
              </a:rPr>
              <a:t>Kopling</a:t>
            </a:r>
            <a:r>
              <a:rPr lang="en-US" sz="1600" dirty="0">
                <a:latin typeface="+mn-lt"/>
              </a:rPr>
              <a:t>	Differential</a:t>
            </a:r>
          </a:p>
          <a:p>
            <a:pPr marL="228600">
              <a:tabLst>
                <a:tab pos="2627313" algn="l"/>
              </a:tabLst>
              <a:defRPr/>
            </a:pPr>
            <a:r>
              <a:rPr lang="en-US" sz="1600" dirty="0" err="1">
                <a:latin typeface="+mn-lt"/>
              </a:rPr>
              <a:t>Poros</a:t>
            </a:r>
            <a:r>
              <a:rPr lang="en-US" sz="1600" dirty="0">
                <a:latin typeface="+mn-lt"/>
              </a:rPr>
              <a:t> input	</a:t>
            </a:r>
            <a:r>
              <a:rPr lang="en-US" sz="1600" dirty="0" err="1">
                <a:latin typeface="+mn-lt"/>
              </a:rPr>
              <a:t>Poros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penggerak</a:t>
            </a:r>
            <a:endParaRPr lang="en-US" sz="1600" dirty="0">
              <a:latin typeface="+mn-lt"/>
            </a:endParaRPr>
          </a:p>
          <a:p>
            <a:pPr marL="228600">
              <a:tabLst>
                <a:tab pos="2627313" algn="l"/>
              </a:tabLst>
              <a:defRPr/>
            </a:pPr>
            <a:r>
              <a:rPr lang="en-US" sz="1600" dirty="0" err="1">
                <a:latin typeface="+mn-lt"/>
              </a:rPr>
              <a:t>Lengan-lengan</a:t>
            </a:r>
            <a:r>
              <a:rPr lang="en-US" sz="1600" dirty="0">
                <a:latin typeface="+mn-lt"/>
              </a:rPr>
              <a:t> hub	Ban-ban</a:t>
            </a:r>
          </a:p>
          <a:p>
            <a:pPr marL="228600">
              <a:tabLst>
                <a:tab pos="2627313" algn="l"/>
              </a:tabLst>
              <a:defRPr/>
            </a:pPr>
            <a:r>
              <a:rPr lang="en-US" sz="1600" dirty="0" err="1">
                <a:latin typeface="+mn-lt"/>
              </a:rPr>
              <a:t>Tuas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pemindah</a:t>
            </a:r>
            <a:endParaRPr lang="en-US" sz="1600" dirty="0">
              <a:latin typeface="+mn-lt"/>
            </a:endParaRPr>
          </a:p>
        </p:txBody>
      </p:sp>
      <p:pic>
        <p:nvPicPr>
          <p:cNvPr id="41" name="_x000039" descr="image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9" y="5404302"/>
            <a:ext cx="1920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_x000038" descr="image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9" y="5175702"/>
            <a:ext cx="1920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_x000037" descr="image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9" y="4947102"/>
            <a:ext cx="19208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9" y="5672590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9" y="5937702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82" y="4983615"/>
            <a:ext cx="1920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82" y="5215390"/>
            <a:ext cx="1920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82" y="5443990"/>
            <a:ext cx="1920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82" y="5672590"/>
            <a:ext cx="1920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2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3541222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89000">
                  <a:schemeClr val="bg1">
                    <a:lumMod val="65000"/>
                    <a:lumOff val="35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KONSTRUKSI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Transaxle Manual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2" y="2647950"/>
            <a:ext cx="6855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/>
              <a:t>REFERENSI:</a:t>
            </a:r>
          </a:p>
          <a:p>
            <a:pPr>
              <a:defRPr/>
            </a:pPr>
            <a:r>
              <a:rPr lang="en-US" b="1" dirty="0" err="1"/>
              <a:t>Pengoperasian</a:t>
            </a:r>
            <a:r>
              <a:rPr lang="en-US" b="1" dirty="0"/>
              <a:t> transaxle manual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 err="1" smtClean="0"/>
              <a:t>Netral</a:t>
            </a:r>
            <a:endParaRPr lang="en-US" b="1" dirty="0" smtClean="0"/>
          </a:p>
          <a:p>
            <a:pPr>
              <a:defRPr/>
            </a:pPr>
            <a:r>
              <a:rPr lang="en-US" b="1" dirty="0" err="1"/>
              <a:t>Panah</a:t>
            </a:r>
            <a:r>
              <a:rPr lang="en-US" b="1" dirty="0"/>
              <a:t> </a:t>
            </a:r>
            <a:r>
              <a:rPr lang="en-US" b="1" dirty="0" err="1"/>
              <a:t>biru</a:t>
            </a:r>
            <a:r>
              <a:rPr lang="en-US" b="1" dirty="0"/>
              <a:t> : </a:t>
            </a:r>
            <a:r>
              <a:rPr lang="en-US" b="1" dirty="0" err="1"/>
              <a:t>pengiriman</a:t>
            </a:r>
            <a:r>
              <a:rPr lang="en-US" b="1" dirty="0"/>
              <a:t> </a:t>
            </a:r>
            <a:r>
              <a:rPr lang="en-US" b="1" dirty="0" err="1"/>
              <a:t>tenaga</a:t>
            </a:r>
            <a:endParaRPr lang="en-US" b="1" dirty="0"/>
          </a:p>
          <a:p>
            <a:pPr>
              <a:defRPr/>
            </a:pPr>
            <a:r>
              <a:rPr lang="en-US" b="1" dirty="0" err="1"/>
              <a:t>Panah</a:t>
            </a:r>
            <a:r>
              <a:rPr lang="en-US" b="1" dirty="0"/>
              <a:t> </a:t>
            </a:r>
            <a:r>
              <a:rPr lang="en-US" b="1" dirty="0" err="1"/>
              <a:t>merah</a:t>
            </a:r>
            <a:r>
              <a:rPr lang="en-US" b="1" dirty="0"/>
              <a:t> : </a:t>
            </a:r>
            <a:r>
              <a:rPr lang="en-US" b="1" dirty="0" err="1"/>
              <a:t>arah</a:t>
            </a:r>
            <a:r>
              <a:rPr lang="en-US" b="1" dirty="0"/>
              <a:t> </a:t>
            </a:r>
            <a:r>
              <a:rPr lang="en-US" b="1" dirty="0" err="1"/>
              <a:t>rotasi</a:t>
            </a: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 err="1"/>
              <a:t>Lebar</a:t>
            </a:r>
            <a:r>
              <a:rPr lang="en-US" b="1" dirty="0"/>
              <a:t> </a:t>
            </a:r>
            <a:r>
              <a:rPr lang="en-US" b="1" dirty="0" err="1"/>
              <a:t>panah</a:t>
            </a:r>
            <a:r>
              <a:rPr lang="en-US" b="1" dirty="0"/>
              <a:t> </a:t>
            </a:r>
            <a:r>
              <a:rPr lang="en-US" b="1" dirty="0" err="1"/>
              <a:t>menggambarkan</a:t>
            </a:r>
            <a:r>
              <a:rPr lang="en-US" b="1" dirty="0"/>
              <a:t> </a:t>
            </a:r>
            <a:r>
              <a:rPr lang="en-US" b="1" dirty="0" err="1"/>
              <a:t>ukuran</a:t>
            </a:r>
            <a:r>
              <a:rPr lang="en-US" b="1" dirty="0"/>
              <a:t> torsi. </a:t>
            </a:r>
            <a:r>
              <a:rPr lang="en-US" b="1" dirty="0" err="1"/>
              <a:t>Semakin</a:t>
            </a:r>
            <a:r>
              <a:rPr lang="en-US" b="1" dirty="0"/>
              <a:t> </a:t>
            </a:r>
            <a:r>
              <a:rPr lang="en-US" b="1" dirty="0" err="1"/>
              <a:t>lebar</a:t>
            </a:r>
            <a:r>
              <a:rPr lang="en-US" b="1" dirty="0"/>
              <a:t> </a:t>
            </a:r>
            <a:r>
              <a:rPr lang="en-US" b="1" dirty="0" err="1"/>
              <a:t>panah</a:t>
            </a:r>
            <a:r>
              <a:rPr lang="en-US" b="1" dirty="0"/>
              <a:t>, </a:t>
            </a:r>
            <a:r>
              <a:rPr lang="en-US" b="1" dirty="0" err="1"/>
              <a:t>maka</a:t>
            </a:r>
            <a:r>
              <a:rPr lang="en-US" b="1" dirty="0"/>
              <a:t> </a:t>
            </a:r>
            <a:r>
              <a:rPr lang="en-US" b="1" dirty="0" err="1"/>
              <a:t>semakin</a:t>
            </a:r>
            <a:r>
              <a:rPr lang="en-US" b="1" dirty="0"/>
              <a:t> </a:t>
            </a:r>
            <a:r>
              <a:rPr lang="en-US" b="1" dirty="0" err="1"/>
              <a:t>besar</a:t>
            </a:r>
            <a:r>
              <a:rPr lang="en-US" b="1" dirty="0"/>
              <a:t> torsi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493222" y="52332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0513">
              <a:defRPr/>
            </a:pPr>
            <a:r>
              <a:rPr lang="en-US" b="1" dirty="0" err="1"/>
              <a:t>Poros</a:t>
            </a:r>
            <a:r>
              <a:rPr lang="en-US" b="1" dirty="0"/>
              <a:t> input</a:t>
            </a:r>
          </a:p>
          <a:p>
            <a:pPr marL="290513">
              <a:defRPr/>
            </a:pPr>
            <a:r>
              <a:rPr lang="en-US" b="1" dirty="0" err="1"/>
              <a:t>Poros</a:t>
            </a:r>
            <a:r>
              <a:rPr lang="en-US" b="1" dirty="0"/>
              <a:t> output</a:t>
            </a:r>
          </a:p>
          <a:p>
            <a:pPr marL="290513">
              <a:defRPr/>
            </a:pPr>
            <a:r>
              <a:rPr lang="en-US" b="1" dirty="0"/>
              <a:t>Differential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3" y="5332116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3" y="5597229"/>
            <a:ext cx="1920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3" y="5865516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6762121" y="6004361"/>
            <a:ext cx="4854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>
              <a:tabLst>
                <a:tab pos="2627313" algn="l"/>
              </a:tabLst>
              <a:defRPr/>
            </a:pPr>
            <a:r>
              <a:rPr lang="en-US" sz="1600" dirty="0" err="1">
                <a:latin typeface="+mn-lt"/>
              </a:rPr>
              <a:t>Poros</a:t>
            </a:r>
            <a:r>
              <a:rPr lang="en-US" sz="1600" dirty="0">
                <a:latin typeface="+mn-lt"/>
              </a:rPr>
              <a:t> input</a:t>
            </a:r>
          </a:p>
          <a:p>
            <a:pPr marL="228600">
              <a:tabLst>
                <a:tab pos="2627313" algn="l"/>
              </a:tabLst>
              <a:defRPr/>
            </a:pPr>
            <a:r>
              <a:rPr lang="en-US" sz="1600" dirty="0" err="1">
                <a:latin typeface="+mn-lt"/>
              </a:rPr>
              <a:t>Poros</a:t>
            </a:r>
            <a:r>
              <a:rPr lang="en-US" sz="1600" dirty="0">
                <a:latin typeface="+mn-lt"/>
              </a:rPr>
              <a:t> output</a:t>
            </a:r>
          </a:p>
        </p:txBody>
      </p:sp>
      <p:pic>
        <p:nvPicPr>
          <p:cNvPr id="27" name="_x000038" descr="image3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96" y="6309161"/>
            <a:ext cx="1920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_x000037" descr="image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96" y="6080561"/>
            <a:ext cx="19208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3077" name="ShockwaveFlash1" r:id="rId2" imgW="4990476" imgH="3428571"/>
        </mc:Choice>
        <mc:Fallback>
          <p:control name="ShockwaveFlash1" r:id="rId2" imgW="4990476" imgH="342857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19900" y="2190750"/>
                  <a:ext cx="4991100" cy="3429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367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840</TotalTime>
  <Words>902</Words>
  <Application>Microsoft Office PowerPoint</Application>
  <PresentationFormat>Custom</PresentationFormat>
  <Paragraphs>245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Berlin</vt:lpstr>
      <vt:lpstr>Drive Train</vt:lpstr>
      <vt:lpstr>Drive Train</vt:lpstr>
      <vt:lpstr>Garis Besar Drive Train</vt:lpstr>
      <vt:lpstr>Garis Besar Drive Train</vt:lpstr>
      <vt:lpstr>Kopling</vt:lpstr>
      <vt:lpstr>Kopling</vt:lpstr>
      <vt:lpstr>Kopling</vt:lpstr>
      <vt:lpstr>Transaxle Manual</vt:lpstr>
      <vt:lpstr>Transaxle Manual</vt:lpstr>
      <vt:lpstr>Transaxle Manual</vt:lpstr>
      <vt:lpstr>Transaxle Manual</vt:lpstr>
      <vt:lpstr>Transaxle Manual</vt:lpstr>
      <vt:lpstr>Transaxle Otomatik</vt:lpstr>
      <vt:lpstr>Transaxle Otomatik</vt:lpstr>
      <vt:lpstr>Transaxle Otomatik</vt:lpstr>
      <vt:lpstr>Transaxle Otomatik</vt:lpstr>
      <vt:lpstr>Transaxle Otomatik</vt:lpstr>
      <vt:lpstr>Differential</vt:lpstr>
      <vt:lpstr>Poros Penggerak</vt:lpstr>
      <vt:lpstr>Poros Penggerak</vt:lpstr>
      <vt:lpstr>Axle</vt:lpstr>
      <vt:lpstr>Axle</vt:lpstr>
      <vt:lpstr>Axle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Rio Munthe</dc:creator>
  <cp:lastModifiedBy>Tabita Nurlestari</cp:lastModifiedBy>
  <cp:revision>35</cp:revision>
  <cp:lastPrinted>2014-11-04T03:39:26Z</cp:lastPrinted>
  <dcterms:created xsi:type="dcterms:W3CDTF">2014-11-01T07:00:44Z</dcterms:created>
  <dcterms:modified xsi:type="dcterms:W3CDTF">2014-11-05T04:56:19Z</dcterms:modified>
</cp:coreProperties>
</file>