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4"/>
  </p:notesMasterIdLst>
  <p:handoutMasterIdLst>
    <p:handoutMasterId r:id="rId35"/>
  </p:handoutMasterIdLst>
  <p:sldIdLst>
    <p:sldId id="256" r:id="rId3"/>
    <p:sldId id="278" r:id="rId4"/>
    <p:sldId id="265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4" r:id="rId31"/>
    <p:sldId id="295" r:id="rId32"/>
    <p:sldId id="29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5274" autoAdjust="0"/>
  </p:normalViewPr>
  <p:slideViewPr>
    <p:cSldViewPr snapToGrid="0">
      <p:cViewPr>
        <p:scale>
          <a:sx n="46" d="100"/>
          <a:sy n="46" d="100"/>
        </p:scale>
        <p:origin x="-1524" y="-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11/10/2014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11/10/2014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01EBA-9978-435E-9D9E-FBE4E143BC1E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5120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01EBA-9978-435E-9D9E-FBE4E143BC1E}" type="slidenum">
              <a:rPr lang="id-ID" smtClean="0"/>
              <a:pPr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5120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01EBA-9978-435E-9D9E-FBE4E143BC1E}" type="slidenum">
              <a:rPr lang="id-ID" smtClean="0"/>
              <a:pPr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5120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01EBA-9978-435E-9D9E-FBE4E143BC1E}" type="slidenum">
              <a:rPr lang="id-ID" smtClean="0"/>
              <a:pPr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5120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01EBA-9978-435E-9D9E-FBE4E143BC1E}" type="slidenum">
              <a:rPr lang="id-ID" smtClean="0"/>
              <a:pPr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5120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01EBA-9978-435E-9D9E-FBE4E143BC1E}" type="slidenum">
              <a:rPr lang="id-ID" smtClean="0"/>
              <a:pPr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5120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01EBA-9978-435E-9D9E-FBE4E143BC1E}" type="slidenum">
              <a:rPr lang="id-ID" smtClean="0"/>
              <a:pPr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512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01EBA-9978-435E-9D9E-FBE4E143BC1E}" type="slidenum">
              <a:rPr lang="id-ID" smtClean="0"/>
              <a:pPr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5120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01EBA-9978-435E-9D9E-FBE4E143BC1E}" type="slidenum">
              <a:rPr lang="id-ID" smtClean="0"/>
              <a:pPr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5120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01EBA-9978-435E-9D9E-FBE4E143BC1E}" type="slidenum">
              <a:rPr lang="id-ID" smtClean="0"/>
              <a:pPr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5120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01EBA-9978-435E-9D9E-FBE4E143BC1E}" type="slidenum">
              <a:rPr lang="id-ID" smtClean="0"/>
              <a:pPr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5120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01EBA-9978-435E-9D9E-FBE4E143BC1E}" type="slidenum">
              <a:rPr lang="id-ID" smtClean="0"/>
              <a:pPr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5120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01EBA-9978-435E-9D9E-FBE4E143BC1E}" type="slidenum">
              <a:rPr lang="id-ID" smtClean="0"/>
              <a:pPr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5120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01EBA-9978-435E-9D9E-FBE4E143BC1E}" type="slidenum">
              <a:rPr lang="id-ID" smtClean="0"/>
              <a:pPr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5120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11/10/2014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11/10/2014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11/10/2014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11/10/2014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11/10/2014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11/10/2014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11/10/2014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TOYOTA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5086" y="3959352"/>
            <a:ext cx="5003074" cy="9144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10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teknisi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Toyota way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5s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673" y="27710"/>
            <a:ext cx="1085617" cy="90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" y="2628541"/>
            <a:ext cx="4762499" cy="323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2"/>
          <p:cNvSpPr txBox="1">
            <a:spLocks/>
          </p:cNvSpPr>
          <p:nvPr/>
        </p:nvSpPr>
        <p:spPr>
          <a:xfrm>
            <a:off x="480060" y="467360"/>
            <a:ext cx="11201400" cy="1233424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7. </a:t>
            </a:r>
            <a:r>
              <a:rPr lang="en-US" b="1" dirty="0" err="1"/>
              <a:t>Selesai</a:t>
            </a:r>
            <a:r>
              <a:rPr lang="en-US" b="1" dirty="0"/>
              <a:t> </a:t>
            </a:r>
            <a:r>
              <a:rPr lang="en-US" b="1" dirty="0" err="1"/>
              <a:t>sesuai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waktu</a:t>
            </a:r>
            <a:r>
              <a:rPr lang="en-US" b="1" dirty="0"/>
              <a:t> yang </a:t>
            </a:r>
            <a:r>
              <a:rPr lang="en-US" b="1" dirty="0" err="1"/>
              <a:t>dijanjikan</a:t>
            </a:r>
            <a:endParaRPr lang="en-US" dirty="0"/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5242559" y="1700784"/>
            <a:ext cx="6438901" cy="4889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Periksa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.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Beritahu</a:t>
            </a:r>
            <a:r>
              <a:rPr lang="en-US" dirty="0" smtClean="0"/>
              <a:t> </a:t>
            </a:r>
            <a:r>
              <a:rPr lang="en-US" dirty="0"/>
              <a:t>service advisor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pengontrol</a:t>
            </a:r>
            <a:r>
              <a:rPr lang="en-US" dirty="0" smtClean="0"/>
              <a:t>/foreman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 smtClean="0"/>
              <a:t>lambat</a:t>
            </a:r>
            <a:r>
              <a:rPr lang="en-US" dirty="0" smtClean="0"/>
              <a:t> (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/>
              <a:t>cepat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tambahan</a:t>
            </a:r>
            <a:endParaRPr lang="en-US" dirty="0">
              <a:ea typeface="MS Mincho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361984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0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2628992"/>
            <a:ext cx="4762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2"/>
          <p:cNvSpPr txBox="1">
            <a:spLocks/>
          </p:cNvSpPr>
          <p:nvPr/>
        </p:nvSpPr>
        <p:spPr>
          <a:xfrm>
            <a:off x="480060" y="467360"/>
            <a:ext cx="11201400" cy="1233424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8</a:t>
            </a:r>
            <a:r>
              <a:rPr lang="en-US" dirty="0" smtClean="0"/>
              <a:t>. </a:t>
            </a:r>
            <a:r>
              <a:rPr lang="fi-FI" b="1" dirty="0"/>
              <a:t>Periksa pekerjaan bila telah selesai</a:t>
            </a:r>
            <a:endParaRPr lang="en-US" dirty="0"/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5242559" y="1700784"/>
            <a:ext cx="6438901" cy="4889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Konfirmasikan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item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dikerjakan</a:t>
            </a:r>
            <a:r>
              <a:rPr lang="en-US" dirty="0"/>
              <a:t>.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pekerjaan-pekerjaan</a:t>
            </a:r>
            <a:r>
              <a:rPr lang="en-US" dirty="0"/>
              <a:t> lain yang </a:t>
            </a:r>
            <a:r>
              <a:rPr lang="en-US" dirty="0" err="1"/>
              <a:t>diminta</a:t>
            </a:r>
            <a:endParaRPr lang="en-US" dirty="0"/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diselesaikan</a:t>
            </a:r>
            <a:r>
              <a:rPr lang="en-US" dirty="0"/>
              <a:t>.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 paling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sebersih</a:t>
            </a:r>
            <a:r>
              <a:rPr lang="en-US" dirty="0"/>
              <a:t> </a:t>
            </a:r>
            <a:r>
              <a:rPr lang="en-US" dirty="0" err="1"/>
              <a:t>saat</a:t>
            </a:r>
            <a:endParaRPr lang="en-US" dirty="0"/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menerimanya</a:t>
            </a:r>
            <a:r>
              <a:rPr lang="en-US" dirty="0"/>
              <a:t>.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Kembalikan</a:t>
            </a:r>
            <a:r>
              <a:rPr lang="en-US" dirty="0" smtClean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duduk</a:t>
            </a:r>
            <a:r>
              <a:rPr lang="en-US" dirty="0"/>
              <a:t>, </a:t>
            </a:r>
            <a:r>
              <a:rPr lang="en-US" dirty="0" err="1"/>
              <a:t>roda</a:t>
            </a:r>
            <a:r>
              <a:rPr lang="en-US" dirty="0"/>
              <a:t> </a:t>
            </a:r>
            <a:r>
              <a:rPr lang="en-US" dirty="0" err="1"/>
              <a:t>kemudi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kaca</a:t>
            </a:r>
            <a:r>
              <a:rPr lang="en-US" dirty="0"/>
              <a:t> </a:t>
            </a:r>
            <a:r>
              <a:rPr lang="en-US" dirty="0" err="1" smtClean="0"/>
              <a:t>spion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.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Setel</a:t>
            </a:r>
            <a:r>
              <a:rPr lang="en-US" dirty="0" smtClean="0"/>
              <a:t> </a:t>
            </a:r>
            <a:r>
              <a:rPr lang="en-US" dirty="0" err="1"/>
              <a:t>kembali</a:t>
            </a:r>
            <a:r>
              <a:rPr lang="en-US" dirty="0"/>
              <a:t> jam, radio, </a:t>
            </a:r>
            <a:r>
              <a:rPr lang="en-US" dirty="0" err="1"/>
              <a:t>dll</a:t>
            </a:r>
            <a:r>
              <a:rPr lang="en-US" dirty="0"/>
              <a:t>.,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memorinya</a:t>
            </a:r>
            <a:r>
              <a:rPr lang="en-US" dirty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dihapus</a:t>
            </a:r>
            <a:r>
              <a:rPr lang="en-US" dirty="0"/>
              <a:t>.</a:t>
            </a:r>
            <a:endParaRPr lang="en-US" dirty="0">
              <a:ea typeface="MS Mincho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361984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2628992"/>
            <a:ext cx="4712576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2"/>
          <p:cNvSpPr txBox="1">
            <a:spLocks/>
          </p:cNvSpPr>
          <p:nvPr/>
        </p:nvSpPr>
        <p:spPr>
          <a:xfrm>
            <a:off x="480060" y="467360"/>
            <a:ext cx="11201400" cy="1233424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9. </a:t>
            </a:r>
            <a:r>
              <a:rPr lang="en-US" b="1" dirty="0" err="1"/>
              <a:t>Simpan</a:t>
            </a:r>
            <a:r>
              <a:rPr lang="en-US" b="1" dirty="0"/>
              <a:t> part-part lama</a:t>
            </a:r>
            <a:endParaRPr lang="en-US" dirty="0"/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5242559" y="1700784"/>
            <a:ext cx="6438901" cy="4889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nn-NO" dirty="0"/>
              <a:t>Letakkan part-part lama di kantong plastik atau </a:t>
            </a:r>
            <a:r>
              <a:rPr lang="nn-NO" dirty="0" smtClean="0"/>
              <a:t>di kantong </a:t>
            </a:r>
            <a:r>
              <a:rPr lang="nn-NO" dirty="0"/>
              <a:t>part kosong.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nn-NO" dirty="0" smtClean="0"/>
              <a:t>Letakkan </a:t>
            </a:r>
            <a:r>
              <a:rPr lang="nn-NO" dirty="0"/>
              <a:t>part-part lama di tempat yang telah </a:t>
            </a:r>
            <a:r>
              <a:rPr lang="nn-NO" dirty="0" smtClean="0"/>
              <a:t>ditentukan (contoh</a:t>
            </a:r>
            <a:r>
              <a:rPr lang="nn-NO" dirty="0"/>
              <a:t>: di lantai di depan tempat duduk penumpang depan).</a:t>
            </a:r>
            <a:endParaRPr lang="en-US" dirty="0">
              <a:ea typeface="MS Mincho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361984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65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" y="2628992"/>
            <a:ext cx="475724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2"/>
          <p:cNvSpPr txBox="1">
            <a:spLocks/>
          </p:cNvSpPr>
          <p:nvPr/>
        </p:nvSpPr>
        <p:spPr>
          <a:xfrm>
            <a:off x="480060" y="467360"/>
            <a:ext cx="11201400" cy="1233424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10. </a:t>
            </a:r>
            <a:r>
              <a:rPr lang="en-US" dirty="0" err="1" smtClean="0"/>
              <a:t>Tindak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endParaRPr lang="en-US" dirty="0"/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5242559" y="1700784"/>
            <a:ext cx="6438901" cy="4889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Isi repair order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laporkan</a:t>
            </a:r>
            <a:r>
              <a:rPr lang="en-US" dirty="0"/>
              <a:t> (</a:t>
            </a: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 smtClean="0"/>
              <a:t>tulis</a:t>
            </a:r>
            <a:r>
              <a:rPr lang="en-US" dirty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/>
              <a:t>masalah</a:t>
            </a:r>
            <a:r>
              <a:rPr lang="en-US" dirty="0"/>
              <a:t>, part-part yang </a:t>
            </a:r>
            <a:r>
              <a:rPr lang="en-US" dirty="0" err="1" smtClean="0"/>
              <a:t>diganti</a:t>
            </a:r>
            <a:r>
              <a:rPr lang="en-US" dirty="0" smtClean="0"/>
              <a:t>, </a:t>
            </a:r>
            <a:r>
              <a:rPr lang="fi-FI" dirty="0" smtClean="0"/>
              <a:t>alasan </a:t>
            </a:r>
            <a:r>
              <a:rPr lang="fi-FI" dirty="0"/>
              <a:t>penggantian, lamanya waktu </a:t>
            </a:r>
            <a:r>
              <a:rPr lang="fi-FI" dirty="0" smtClean="0"/>
              <a:t>kerja, </a:t>
            </a:r>
            <a:r>
              <a:rPr lang="en-US" dirty="0" err="1" smtClean="0"/>
              <a:t>dll</a:t>
            </a:r>
            <a:r>
              <a:rPr lang="en-US" dirty="0"/>
              <a:t>.).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Beritahu</a:t>
            </a:r>
            <a:r>
              <a:rPr lang="en-US" dirty="0" smtClean="0"/>
              <a:t> </a:t>
            </a:r>
            <a:r>
              <a:rPr lang="en-US" dirty="0" err="1"/>
              <a:t>pengontrol</a:t>
            </a:r>
            <a:r>
              <a:rPr lang="en-US" dirty="0"/>
              <a:t> / foreman </a:t>
            </a:r>
            <a:r>
              <a:rPr lang="en-US" dirty="0" err="1"/>
              <a:t>atau</a:t>
            </a:r>
            <a:r>
              <a:rPr lang="en-US" dirty="0"/>
              <a:t> service </a:t>
            </a:r>
            <a:r>
              <a:rPr lang="en-US" dirty="0" smtClean="0"/>
              <a:t>advisor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/>
              <a:t>tambahan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/>
              <a:t> </a:t>
            </a:r>
            <a:r>
              <a:rPr lang="en-US" dirty="0" smtClean="0"/>
              <a:t>repair </a:t>
            </a:r>
            <a:r>
              <a:rPr lang="en-US" dirty="0"/>
              <a:t>order.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Beritahu</a:t>
            </a:r>
            <a:r>
              <a:rPr lang="en-US" dirty="0" smtClean="0"/>
              <a:t> </a:t>
            </a:r>
            <a:r>
              <a:rPr lang="en-US" dirty="0" err="1"/>
              <a:t>pengontrol</a:t>
            </a:r>
            <a:r>
              <a:rPr lang="en-US" dirty="0"/>
              <a:t> / foreman </a:t>
            </a:r>
            <a:r>
              <a:rPr lang="en-US" dirty="0" err="1"/>
              <a:t>atau</a:t>
            </a:r>
            <a:r>
              <a:rPr lang="en-US" dirty="0"/>
              <a:t> service </a:t>
            </a:r>
            <a:r>
              <a:rPr lang="en-US" dirty="0" smtClean="0"/>
              <a:t>advisor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ketidak</a:t>
            </a:r>
            <a:r>
              <a:rPr lang="en-US" dirty="0"/>
              <a:t> </a:t>
            </a:r>
            <a:r>
              <a:rPr lang="en-US" dirty="0" err="1"/>
              <a:t>normalan</a:t>
            </a:r>
            <a:r>
              <a:rPr lang="en-US" dirty="0"/>
              <a:t> yang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 smtClean="0"/>
              <a:t>perhatikan</a:t>
            </a:r>
            <a:r>
              <a:rPr lang="en-US" dirty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/>
              <a:t>bekerja</a:t>
            </a:r>
            <a:r>
              <a:rPr lang="en-US" dirty="0"/>
              <a:t>.</a:t>
            </a:r>
            <a:endParaRPr lang="en-US" dirty="0">
              <a:ea typeface="MS Mincho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361984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95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TOYOTA</a:t>
            </a:r>
            <a:r>
              <a:rPr lang="en-US" dirty="0" smtClean="0"/>
              <a:t> Way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61984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673" y="27710"/>
            <a:ext cx="1085617" cy="90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78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-203199" y="370741"/>
            <a:ext cx="12395200" cy="648072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  <a:effectLst>
            <a:outerShdw dist="17961" dir="2700000" algn="ctr" rotWithShape="0">
              <a:schemeClr val="bg1">
                <a:lumMod val="50000"/>
              </a:schemeClr>
            </a:outerShdw>
          </a:effectLst>
          <a:extLst/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5400" b="1" dirty="0" err="1" smtClean="0">
                <a:effectLst>
                  <a:glow rad="50800">
                    <a:schemeClr val="bg1">
                      <a:lumMod val="85000"/>
                      <a:alpha val="16000"/>
                    </a:schemeClr>
                  </a:glow>
                </a:effectLst>
              </a:rPr>
              <a:t>Tujuan</a:t>
            </a:r>
            <a:r>
              <a:rPr lang="en-US" sz="5400" b="1" i="1" dirty="0" smtClean="0">
                <a:effectLst>
                  <a:glow rad="50800">
                    <a:schemeClr val="bg1">
                      <a:lumMod val="85000"/>
                      <a:alpha val="16000"/>
                    </a:schemeClr>
                  </a:glow>
                </a:effectLst>
              </a:rPr>
              <a:t> </a:t>
            </a:r>
            <a:r>
              <a:rPr lang="en-US" sz="5400" b="1" dirty="0" err="1" smtClean="0">
                <a:effectLst>
                  <a:glow rad="50800">
                    <a:schemeClr val="bg1">
                      <a:lumMod val="85000"/>
                      <a:alpha val="16000"/>
                    </a:schemeClr>
                  </a:glow>
                </a:effectLst>
              </a:rPr>
              <a:t>Materi</a:t>
            </a:r>
            <a:endParaRPr lang="en-US" sz="5400" b="1" dirty="0">
              <a:effectLst>
                <a:glow rad="50800">
                  <a:schemeClr val="bg1">
                    <a:lumMod val="85000"/>
                    <a:alpha val="16000"/>
                  </a:schemeClr>
                </a:glo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57144" y="1484920"/>
            <a:ext cx="7680000" cy="122413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4000" dirty="0" smtClean="0">
                <a:solidFill>
                  <a:schemeClr val="tx1"/>
                </a:solidFill>
              </a:rPr>
              <a:t>Mempelajari </a:t>
            </a:r>
            <a:r>
              <a:rPr lang="id-ID" sz="4000" b="1" dirty="0" smtClean="0">
                <a:solidFill>
                  <a:schemeClr val="tx1"/>
                </a:solidFill>
              </a:rPr>
              <a:t>Sejarah Toyota Way</a:t>
            </a:r>
            <a:endParaRPr lang="id-ID" sz="40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35361" y="3213112"/>
            <a:ext cx="7680852" cy="122400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4000" dirty="0" smtClean="0">
                <a:solidFill>
                  <a:schemeClr val="tx1"/>
                </a:solidFill>
              </a:rPr>
              <a:t>Memahami </a:t>
            </a:r>
            <a:r>
              <a:rPr lang="id-ID" sz="4000" b="1" dirty="0" smtClean="0">
                <a:solidFill>
                  <a:schemeClr val="tx1"/>
                </a:solidFill>
              </a:rPr>
              <a:t>Nilai dan Pilar Toyota Way</a:t>
            </a:r>
            <a:endParaRPr lang="id-ID" sz="4000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35362" y="4941304"/>
            <a:ext cx="7680853" cy="122400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4000" b="1" dirty="0" smtClean="0">
                <a:solidFill>
                  <a:schemeClr val="tx1"/>
                </a:solidFill>
              </a:rPr>
              <a:t>Implementasi Toyota Way </a:t>
            </a:r>
            <a:r>
              <a:rPr lang="id-ID" sz="4000" dirty="0" smtClean="0">
                <a:solidFill>
                  <a:schemeClr val="tx1"/>
                </a:solidFill>
              </a:rPr>
              <a:t>di Operasional</a:t>
            </a:r>
            <a:endParaRPr lang="id-ID" sz="4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6"/>
          <a:stretch/>
        </p:blipFill>
        <p:spPr>
          <a:xfrm>
            <a:off x="8070789" y="1268760"/>
            <a:ext cx="4121211" cy="5589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361984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05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0" y="1196752"/>
            <a:ext cx="12192000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dist="17961" dir="2700000" algn="ctr" rotWithShape="0">
              <a:schemeClr val="bg1">
                <a:lumMod val="50000"/>
              </a:schemeClr>
            </a:outerShdw>
          </a:effectLst>
          <a:extLst/>
        </p:spPr>
        <p:txBody>
          <a:bodyPr tIns="144000" anchor="ctr" anchorCtr="0"/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id-ID" sz="4000" b="1" i="1" dirty="0" smtClean="0">
                <a:effectLst>
                  <a:glow rad="50800">
                    <a:schemeClr val="bg1">
                      <a:lumMod val="85000"/>
                      <a:alpha val="16000"/>
                    </a:schemeClr>
                  </a:glow>
                </a:effectLst>
                <a:latin typeface="+mj-lt"/>
              </a:rPr>
              <a:t>Mengapa perlu memahami Toyota Way ?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04951" y="2308226"/>
            <a:ext cx="941916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…</a:t>
            </a:r>
            <a:r>
              <a:rPr lang="en-US" sz="2800" dirty="0" err="1">
                <a:latin typeface="Arial" charset="0"/>
              </a:rPr>
              <a:t>Saya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meminta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dengan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sangat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setiap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anggota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tim</a:t>
            </a:r>
            <a:r>
              <a:rPr lang="en-US" sz="2800" dirty="0">
                <a:latin typeface="Arial" charset="0"/>
              </a:rPr>
              <a:t> Toyota </a:t>
            </a:r>
            <a:r>
              <a:rPr lang="en-US" sz="2800" dirty="0" err="1">
                <a:latin typeface="Arial" charset="0"/>
              </a:rPr>
              <a:t>di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seluruh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dunia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untuk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b="1" u="sng" dirty="0" err="1">
                <a:latin typeface="Arial" charset="0"/>
              </a:rPr>
              <a:t>mengemban</a:t>
            </a:r>
            <a:r>
              <a:rPr lang="en-US" sz="2800" b="1" u="sng" dirty="0">
                <a:latin typeface="Arial" charset="0"/>
              </a:rPr>
              <a:t> </a:t>
            </a:r>
            <a:r>
              <a:rPr lang="en-US" sz="2800" b="1" u="sng" dirty="0" err="1">
                <a:latin typeface="Arial" charset="0"/>
              </a:rPr>
              <a:t>tanggung</a:t>
            </a:r>
            <a:r>
              <a:rPr lang="en-US" sz="2800" b="1" u="sng" dirty="0">
                <a:latin typeface="Arial" charset="0"/>
              </a:rPr>
              <a:t> </a:t>
            </a:r>
            <a:r>
              <a:rPr lang="en-US" sz="2800" b="1" u="sng" dirty="0" err="1">
                <a:latin typeface="Arial" charset="0"/>
              </a:rPr>
              <a:t>jawab</a:t>
            </a:r>
            <a:r>
              <a:rPr lang="en-US" sz="2800" b="1" u="sng" dirty="0">
                <a:latin typeface="Arial" charset="0"/>
              </a:rPr>
              <a:t> </a:t>
            </a:r>
            <a:r>
              <a:rPr lang="en-US" sz="2800" b="1" u="sng" dirty="0" err="1">
                <a:latin typeface="Arial" charset="0"/>
              </a:rPr>
              <a:t>secara</a:t>
            </a:r>
            <a:r>
              <a:rPr lang="en-US" sz="2800" b="1" u="sng" dirty="0">
                <a:latin typeface="Arial" charset="0"/>
              </a:rPr>
              <a:t> </a:t>
            </a:r>
            <a:r>
              <a:rPr lang="en-US" sz="2800" b="1" u="sng" dirty="0" err="1">
                <a:latin typeface="Arial" charset="0"/>
              </a:rPr>
              <a:t>pribadi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dan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b="1" u="sng" dirty="0" err="1">
                <a:latin typeface="Arial" charset="0"/>
              </a:rPr>
              <a:t>profesional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untuk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memajukan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pemahaman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dan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diterimanya</a:t>
            </a:r>
            <a:r>
              <a:rPr lang="en-US" sz="2800" dirty="0">
                <a:latin typeface="Arial" charset="0"/>
              </a:rPr>
              <a:t> Toyota Way.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				</a:t>
            </a:r>
            <a:r>
              <a:rPr lang="en-US" sz="2800" dirty="0" smtClean="0">
                <a:latin typeface="Arial" charset="0"/>
              </a:rPr>
              <a:t>  – </a:t>
            </a:r>
            <a:r>
              <a:rPr lang="en-US" sz="2800" i="1" dirty="0" err="1">
                <a:latin typeface="Arial" charset="0"/>
              </a:rPr>
              <a:t>Fujio</a:t>
            </a:r>
            <a:r>
              <a:rPr lang="en-US" sz="2800" i="1" dirty="0">
                <a:latin typeface="Arial" charset="0"/>
              </a:rPr>
              <a:t> Cho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274234" y="2065884"/>
            <a:ext cx="9935633" cy="3235325"/>
          </a:xfrm>
          <a:prstGeom prst="wedgeRectCallout">
            <a:avLst>
              <a:gd name="adj1" fmla="val 935"/>
              <a:gd name="adj2" fmla="val 69579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id-ID" sz="3600"/>
          </a:p>
        </p:txBody>
      </p:sp>
      <p:pic>
        <p:nvPicPr>
          <p:cNvPr id="9" name="Picture 6" descr="Fujio-Ch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31" y="4190161"/>
            <a:ext cx="2291556" cy="2222096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361984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54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AM\Project Document\Materi Training\Gambar Slide\apa itu.jpg"/>
          <p:cNvPicPr>
            <a:picLocks noChangeAspect="1" noChangeArrowheads="1"/>
          </p:cNvPicPr>
          <p:nvPr/>
        </p:nvPicPr>
        <p:blipFill>
          <a:blip r:embed="rId3" cstate="print"/>
          <a:srcRect l="12231" r="6768"/>
          <a:stretch>
            <a:fillRect/>
          </a:stretch>
        </p:blipFill>
        <p:spPr bwMode="auto">
          <a:xfrm>
            <a:off x="13663" y="1308866"/>
            <a:ext cx="4128459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503712" y="1124744"/>
            <a:ext cx="8688288" cy="93610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4000" rIns="0" anchor="ctr" anchorCtr="0"/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id-ID" sz="4400" b="1" i="1" dirty="0" smtClean="0">
                <a:effectLst>
                  <a:glow rad="50800">
                    <a:schemeClr val="bg1">
                      <a:lumMod val="85000"/>
                      <a:alpha val="16000"/>
                    </a:schemeClr>
                  </a:glow>
                </a:effectLst>
                <a:latin typeface="+mj-lt"/>
              </a:rPr>
              <a:t>Apa itu The Toyota Way ??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4079776" y="1988840"/>
            <a:ext cx="8016214" cy="45811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223838" marR="0" lvl="0" indent="-2238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id-ID" sz="3200" dirty="0" smtClean="0"/>
              <a:t>Pedoman yang</a:t>
            </a:r>
            <a:r>
              <a:rPr kumimoji="0" lang="id-I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menjelaskan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bagaimana</a:t>
            </a: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orang</a:t>
            </a: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en-US" sz="36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orang</a:t>
            </a: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Toyota </a:t>
            </a:r>
            <a:r>
              <a:rPr kumimoji="0" lang="en-US" sz="36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bekerja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bersikap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3838" marR="0" lvl="0" indent="-2238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3838" marR="0" lvl="0" indent="-2238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Berfungsi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</a:t>
            </a: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syaraf</a:t>
            </a: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inti</a:t>
            </a: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bagi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organisasi-organisasi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Toyota.</a:t>
            </a:r>
          </a:p>
          <a:p>
            <a:pPr marL="223838" marR="0" lvl="0" indent="-223838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3838" marR="0" lvl="0" indent="-223838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The Toyota Way 2001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61984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14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 txBox="1">
            <a:spLocks noChangeArrowheads="1"/>
          </p:cNvSpPr>
          <p:nvPr/>
        </p:nvSpPr>
        <p:spPr>
          <a:xfrm>
            <a:off x="9347200" y="6599238"/>
            <a:ext cx="2844800" cy="2587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3A8E6-8569-44AA-88C7-78FA2F03A32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h-TH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48683" y="381000"/>
            <a:ext cx="12192000" cy="685800"/>
          </a:xfrm>
          <a:solidFill>
            <a:schemeClr val="accent1">
              <a:lumMod val="20000"/>
              <a:lumOff val="80000"/>
              <a:alpha val="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altLang="ja-JP" sz="4800" b="1" i="1" dirty="0" smtClean="0">
                <a:ea typeface="MS PGothic" pitchFamily="34" charset="-128"/>
              </a:rPr>
              <a:t>Toyota Principles and Practices</a:t>
            </a: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2114551" y="2203450"/>
            <a:ext cx="4021667" cy="4116388"/>
            <a:chOff x="1854" y="6808"/>
            <a:chExt cx="2059" cy="3565"/>
          </a:xfrm>
        </p:grpSpPr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854" y="10144"/>
              <a:ext cx="138" cy="229"/>
            </a:xfrm>
            <a:custGeom>
              <a:avLst/>
              <a:gdLst>
                <a:gd name="T0" fmla="*/ 0 w 138"/>
                <a:gd name="T1" fmla="*/ 214 h 229"/>
                <a:gd name="T2" fmla="*/ 23 w 138"/>
                <a:gd name="T3" fmla="*/ 229 h 229"/>
                <a:gd name="T4" fmla="*/ 138 w 138"/>
                <a:gd name="T5" fmla="*/ 15 h 229"/>
                <a:gd name="T6" fmla="*/ 115 w 138"/>
                <a:gd name="T7" fmla="*/ 0 h 229"/>
                <a:gd name="T8" fmla="*/ 0 w 138"/>
                <a:gd name="T9" fmla="*/ 214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229"/>
                <a:gd name="T17" fmla="*/ 138 w 138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229">
                  <a:moveTo>
                    <a:pt x="0" y="214"/>
                  </a:moveTo>
                  <a:lnTo>
                    <a:pt x="23" y="229"/>
                  </a:lnTo>
                  <a:lnTo>
                    <a:pt x="138" y="15"/>
                  </a:lnTo>
                  <a:lnTo>
                    <a:pt x="115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2015" y="9853"/>
              <a:ext cx="145" cy="230"/>
            </a:xfrm>
            <a:custGeom>
              <a:avLst/>
              <a:gdLst>
                <a:gd name="T0" fmla="*/ 0 w 145"/>
                <a:gd name="T1" fmla="*/ 214 h 230"/>
                <a:gd name="T2" fmla="*/ 23 w 145"/>
                <a:gd name="T3" fmla="*/ 230 h 230"/>
                <a:gd name="T4" fmla="*/ 145 w 145"/>
                <a:gd name="T5" fmla="*/ 15 h 230"/>
                <a:gd name="T6" fmla="*/ 122 w 145"/>
                <a:gd name="T7" fmla="*/ 0 h 230"/>
                <a:gd name="T8" fmla="*/ 0 w 145"/>
                <a:gd name="T9" fmla="*/ 214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30"/>
                <a:gd name="T17" fmla="*/ 145 w 145"/>
                <a:gd name="T18" fmla="*/ 230 h 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30">
                  <a:moveTo>
                    <a:pt x="0" y="214"/>
                  </a:moveTo>
                  <a:lnTo>
                    <a:pt x="23" y="230"/>
                  </a:lnTo>
                  <a:lnTo>
                    <a:pt x="145" y="15"/>
                  </a:lnTo>
                  <a:lnTo>
                    <a:pt x="122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183" y="9562"/>
              <a:ext cx="146" cy="230"/>
            </a:xfrm>
            <a:custGeom>
              <a:avLst/>
              <a:gdLst>
                <a:gd name="T0" fmla="*/ 0 w 146"/>
                <a:gd name="T1" fmla="*/ 214 h 230"/>
                <a:gd name="T2" fmla="*/ 23 w 146"/>
                <a:gd name="T3" fmla="*/ 230 h 230"/>
                <a:gd name="T4" fmla="*/ 146 w 146"/>
                <a:gd name="T5" fmla="*/ 16 h 230"/>
                <a:gd name="T6" fmla="*/ 123 w 146"/>
                <a:gd name="T7" fmla="*/ 0 h 230"/>
                <a:gd name="T8" fmla="*/ 0 w 146"/>
                <a:gd name="T9" fmla="*/ 214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230"/>
                <a:gd name="T17" fmla="*/ 146 w 146"/>
                <a:gd name="T18" fmla="*/ 230 h 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230">
                  <a:moveTo>
                    <a:pt x="0" y="214"/>
                  </a:moveTo>
                  <a:lnTo>
                    <a:pt x="23" y="230"/>
                  </a:lnTo>
                  <a:lnTo>
                    <a:pt x="146" y="16"/>
                  </a:lnTo>
                  <a:lnTo>
                    <a:pt x="123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352" y="9271"/>
              <a:ext cx="145" cy="222"/>
            </a:xfrm>
            <a:custGeom>
              <a:avLst/>
              <a:gdLst>
                <a:gd name="T0" fmla="*/ 0 w 145"/>
                <a:gd name="T1" fmla="*/ 207 h 222"/>
                <a:gd name="T2" fmla="*/ 23 w 145"/>
                <a:gd name="T3" fmla="*/ 222 h 222"/>
                <a:gd name="T4" fmla="*/ 145 w 145"/>
                <a:gd name="T5" fmla="*/ 16 h 222"/>
                <a:gd name="T6" fmla="*/ 122 w 145"/>
                <a:gd name="T7" fmla="*/ 0 h 222"/>
                <a:gd name="T8" fmla="*/ 0 w 145"/>
                <a:gd name="T9" fmla="*/ 207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22"/>
                <a:gd name="T17" fmla="*/ 145 w 145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22">
                  <a:moveTo>
                    <a:pt x="0" y="207"/>
                  </a:moveTo>
                  <a:lnTo>
                    <a:pt x="23" y="222"/>
                  </a:lnTo>
                  <a:lnTo>
                    <a:pt x="145" y="16"/>
                  </a:lnTo>
                  <a:lnTo>
                    <a:pt x="122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520" y="8981"/>
              <a:ext cx="145" cy="222"/>
            </a:xfrm>
            <a:custGeom>
              <a:avLst/>
              <a:gdLst>
                <a:gd name="T0" fmla="*/ 0 w 145"/>
                <a:gd name="T1" fmla="*/ 206 h 222"/>
                <a:gd name="T2" fmla="*/ 23 w 145"/>
                <a:gd name="T3" fmla="*/ 222 h 222"/>
                <a:gd name="T4" fmla="*/ 145 w 145"/>
                <a:gd name="T5" fmla="*/ 15 h 222"/>
                <a:gd name="T6" fmla="*/ 122 w 145"/>
                <a:gd name="T7" fmla="*/ 0 h 222"/>
                <a:gd name="T8" fmla="*/ 0 w 145"/>
                <a:gd name="T9" fmla="*/ 206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22"/>
                <a:gd name="T17" fmla="*/ 145 w 145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22">
                  <a:moveTo>
                    <a:pt x="0" y="206"/>
                  </a:moveTo>
                  <a:lnTo>
                    <a:pt x="23" y="222"/>
                  </a:lnTo>
                  <a:lnTo>
                    <a:pt x="145" y="15"/>
                  </a:lnTo>
                  <a:lnTo>
                    <a:pt x="122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688" y="8682"/>
              <a:ext cx="146" cy="230"/>
            </a:xfrm>
            <a:custGeom>
              <a:avLst/>
              <a:gdLst>
                <a:gd name="T0" fmla="*/ 0 w 146"/>
                <a:gd name="T1" fmla="*/ 215 h 230"/>
                <a:gd name="T2" fmla="*/ 23 w 146"/>
                <a:gd name="T3" fmla="*/ 230 h 230"/>
                <a:gd name="T4" fmla="*/ 146 w 146"/>
                <a:gd name="T5" fmla="*/ 16 h 230"/>
                <a:gd name="T6" fmla="*/ 123 w 146"/>
                <a:gd name="T7" fmla="*/ 0 h 230"/>
                <a:gd name="T8" fmla="*/ 0 w 146"/>
                <a:gd name="T9" fmla="*/ 215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230"/>
                <a:gd name="T17" fmla="*/ 146 w 146"/>
                <a:gd name="T18" fmla="*/ 230 h 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230">
                  <a:moveTo>
                    <a:pt x="0" y="215"/>
                  </a:moveTo>
                  <a:lnTo>
                    <a:pt x="23" y="230"/>
                  </a:lnTo>
                  <a:lnTo>
                    <a:pt x="146" y="16"/>
                  </a:lnTo>
                  <a:lnTo>
                    <a:pt x="123" y="0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857" y="8392"/>
              <a:ext cx="145" cy="229"/>
            </a:xfrm>
            <a:custGeom>
              <a:avLst/>
              <a:gdLst>
                <a:gd name="T0" fmla="*/ 0 w 145"/>
                <a:gd name="T1" fmla="*/ 214 h 229"/>
                <a:gd name="T2" fmla="*/ 23 w 145"/>
                <a:gd name="T3" fmla="*/ 229 h 229"/>
                <a:gd name="T4" fmla="*/ 145 w 145"/>
                <a:gd name="T5" fmla="*/ 15 h 229"/>
                <a:gd name="T6" fmla="*/ 122 w 145"/>
                <a:gd name="T7" fmla="*/ 0 h 229"/>
                <a:gd name="T8" fmla="*/ 0 w 145"/>
                <a:gd name="T9" fmla="*/ 214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29"/>
                <a:gd name="T17" fmla="*/ 145 w 145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29">
                  <a:moveTo>
                    <a:pt x="0" y="214"/>
                  </a:moveTo>
                  <a:lnTo>
                    <a:pt x="23" y="229"/>
                  </a:lnTo>
                  <a:lnTo>
                    <a:pt x="145" y="15"/>
                  </a:lnTo>
                  <a:lnTo>
                    <a:pt x="122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3025" y="8101"/>
              <a:ext cx="145" cy="229"/>
            </a:xfrm>
            <a:custGeom>
              <a:avLst/>
              <a:gdLst>
                <a:gd name="T0" fmla="*/ 0 w 145"/>
                <a:gd name="T1" fmla="*/ 214 h 229"/>
                <a:gd name="T2" fmla="*/ 23 w 145"/>
                <a:gd name="T3" fmla="*/ 229 h 229"/>
                <a:gd name="T4" fmla="*/ 145 w 145"/>
                <a:gd name="T5" fmla="*/ 15 h 229"/>
                <a:gd name="T6" fmla="*/ 123 w 145"/>
                <a:gd name="T7" fmla="*/ 0 h 229"/>
                <a:gd name="T8" fmla="*/ 0 w 145"/>
                <a:gd name="T9" fmla="*/ 214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29"/>
                <a:gd name="T17" fmla="*/ 145 w 145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29">
                  <a:moveTo>
                    <a:pt x="0" y="214"/>
                  </a:moveTo>
                  <a:lnTo>
                    <a:pt x="23" y="229"/>
                  </a:lnTo>
                  <a:lnTo>
                    <a:pt x="145" y="15"/>
                  </a:lnTo>
                  <a:lnTo>
                    <a:pt x="123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3193" y="7810"/>
              <a:ext cx="138" cy="230"/>
            </a:xfrm>
            <a:custGeom>
              <a:avLst/>
              <a:gdLst>
                <a:gd name="T0" fmla="*/ 0 w 138"/>
                <a:gd name="T1" fmla="*/ 214 h 230"/>
                <a:gd name="T2" fmla="*/ 23 w 138"/>
                <a:gd name="T3" fmla="*/ 230 h 230"/>
                <a:gd name="T4" fmla="*/ 138 w 138"/>
                <a:gd name="T5" fmla="*/ 15 h 230"/>
                <a:gd name="T6" fmla="*/ 115 w 138"/>
                <a:gd name="T7" fmla="*/ 0 h 230"/>
                <a:gd name="T8" fmla="*/ 0 w 138"/>
                <a:gd name="T9" fmla="*/ 214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230"/>
                <a:gd name="T17" fmla="*/ 138 w 138"/>
                <a:gd name="T18" fmla="*/ 230 h 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230">
                  <a:moveTo>
                    <a:pt x="0" y="214"/>
                  </a:moveTo>
                  <a:lnTo>
                    <a:pt x="23" y="230"/>
                  </a:lnTo>
                  <a:lnTo>
                    <a:pt x="138" y="15"/>
                  </a:lnTo>
                  <a:lnTo>
                    <a:pt x="115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3354" y="7519"/>
              <a:ext cx="145" cy="222"/>
            </a:xfrm>
            <a:custGeom>
              <a:avLst/>
              <a:gdLst>
                <a:gd name="T0" fmla="*/ 0 w 145"/>
                <a:gd name="T1" fmla="*/ 207 h 222"/>
                <a:gd name="T2" fmla="*/ 23 w 145"/>
                <a:gd name="T3" fmla="*/ 222 h 222"/>
                <a:gd name="T4" fmla="*/ 145 w 145"/>
                <a:gd name="T5" fmla="*/ 16 h 222"/>
                <a:gd name="T6" fmla="*/ 123 w 145"/>
                <a:gd name="T7" fmla="*/ 0 h 222"/>
                <a:gd name="T8" fmla="*/ 0 w 145"/>
                <a:gd name="T9" fmla="*/ 207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22"/>
                <a:gd name="T17" fmla="*/ 145 w 145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22">
                  <a:moveTo>
                    <a:pt x="0" y="207"/>
                  </a:moveTo>
                  <a:lnTo>
                    <a:pt x="23" y="222"/>
                  </a:lnTo>
                  <a:lnTo>
                    <a:pt x="145" y="16"/>
                  </a:lnTo>
                  <a:lnTo>
                    <a:pt x="123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3522" y="7228"/>
              <a:ext cx="146" cy="222"/>
            </a:xfrm>
            <a:custGeom>
              <a:avLst/>
              <a:gdLst>
                <a:gd name="T0" fmla="*/ 0 w 146"/>
                <a:gd name="T1" fmla="*/ 207 h 222"/>
                <a:gd name="T2" fmla="*/ 23 w 146"/>
                <a:gd name="T3" fmla="*/ 222 h 222"/>
                <a:gd name="T4" fmla="*/ 146 w 146"/>
                <a:gd name="T5" fmla="*/ 16 h 222"/>
                <a:gd name="T6" fmla="*/ 123 w 146"/>
                <a:gd name="T7" fmla="*/ 0 h 222"/>
                <a:gd name="T8" fmla="*/ 0 w 146"/>
                <a:gd name="T9" fmla="*/ 207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222"/>
                <a:gd name="T17" fmla="*/ 146 w 146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222">
                  <a:moveTo>
                    <a:pt x="0" y="207"/>
                  </a:moveTo>
                  <a:lnTo>
                    <a:pt x="23" y="222"/>
                  </a:lnTo>
                  <a:lnTo>
                    <a:pt x="146" y="16"/>
                  </a:lnTo>
                  <a:lnTo>
                    <a:pt x="123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3691" y="6930"/>
              <a:ext cx="145" cy="230"/>
            </a:xfrm>
            <a:custGeom>
              <a:avLst/>
              <a:gdLst>
                <a:gd name="T0" fmla="*/ 0 w 145"/>
                <a:gd name="T1" fmla="*/ 214 h 230"/>
                <a:gd name="T2" fmla="*/ 23 w 145"/>
                <a:gd name="T3" fmla="*/ 230 h 230"/>
                <a:gd name="T4" fmla="*/ 145 w 145"/>
                <a:gd name="T5" fmla="*/ 15 h 230"/>
                <a:gd name="T6" fmla="*/ 122 w 145"/>
                <a:gd name="T7" fmla="*/ 0 h 230"/>
                <a:gd name="T8" fmla="*/ 0 w 145"/>
                <a:gd name="T9" fmla="*/ 214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30"/>
                <a:gd name="T17" fmla="*/ 145 w 145"/>
                <a:gd name="T18" fmla="*/ 230 h 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30">
                  <a:moveTo>
                    <a:pt x="0" y="214"/>
                  </a:moveTo>
                  <a:lnTo>
                    <a:pt x="23" y="230"/>
                  </a:lnTo>
                  <a:lnTo>
                    <a:pt x="145" y="15"/>
                  </a:lnTo>
                  <a:lnTo>
                    <a:pt x="122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3859" y="6808"/>
              <a:ext cx="54" cy="61"/>
            </a:xfrm>
            <a:custGeom>
              <a:avLst/>
              <a:gdLst>
                <a:gd name="T0" fmla="*/ 0 w 54"/>
                <a:gd name="T1" fmla="*/ 46 h 61"/>
                <a:gd name="T2" fmla="*/ 23 w 54"/>
                <a:gd name="T3" fmla="*/ 61 h 61"/>
                <a:gd name="T4" fmla="*/ 54 w 54"/>
                <a:gd name="T5" fmla="*/ 15 h 61"/>
                <a:gd name="T6" fmla="*/ 31 w 54"/>
                <a:gd name="T7" fmla="*/ 0 h 61"/>
                <a:gd name="T8" fmla="*/ 0 w 54"/>
                <a:gd name="T9" fmla="*/ 46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61"/>
                <a:gd name="T17" fmla="*/ 54 w 54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61">
                  <a:moveTo>
                    <a:pt x="0" y="46"/>
                  </a:moveTo>
                  <a:lnTo>
                    <a:pt x="23" y="61"/>
                  </a:lnTo>
                  <a:lnTo>
                    <a:pt x="54" y="15"/>
                  </a:lnTo>
                  <a:lnTo>
                    <a:pt x="31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22" name="Group 17"/>
          <p:cNvGrpSpPr>
            <a:grpSpLocks/>
          </p:cNvGrpSpPr>
          <p:nvPr/>
        </p:nvGrpSpPr>
        <p:grpSpPr bwMode="auto">
          <a:xfrm>
            <a:off x="2114551" y="2203450"/>
            <a:ext cx="4021667" cy="4116388"/>
            <a:chOff x="1854" y="6808"/>
            <a:chExt cx="2059" cy="3565"/>
          </a:xfrm>
        </p:grpSpPr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1854" y="10144"/>
              <a:ext cx="138" cy="229"/>
            </a:xfrm>
            <a:custGeom>
              <a:avLst/>
              <a:gdLst>
                <a:gd name="T0" fmla="*/ 0 w 138"/>
                <a:gd name="T1" fmla="*/ 214 h 229"/>
                <a:gd name="T2" fmla="*/ 23 w 138"/>
                <a:gd name="T3" fmla="*/ 229 h 229"/>
                <a:gd name="T4" fmla="*/ 138 w 138"/>
                <a:gd name="T5" fmla="*/ 15 h 229"/>
                <a:gd name="T6" fmla="*/ 115 w 138"/>
                <a:gd name="T7" fmla="*/ 0 h 229"/>
                <a:gd name="T8" fmla="*/ 0 w 138"/>
                <a:gd name="T9" fmla="*/ 214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229"/>
                <a:gd name="T17" fmla="*/ 138 w 138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229">
                  <a:moveTo>
                    <a:pt x="0" y="214"/>
                  </a:moveTo>
                  <a:lnTo>
                    <a:pt x="23" y="229"/>
                  </a:lnTo>
                  <a:lnTo>
                    <a:pt x="138" y="15"/>
                  </a:lnTo>
                  <a:lnTo>
                    <a:pt x="115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2015" y="9853"/>
              <a:ext cx="145" cy="230"/>
            </a:xfrm>
            <a:custGeom>
              <a:avLst/>
              <a:gdLst>
                <a:gd name="T0" fmla="*/ 0 w 145"/>
                <a:gd name="T1" fmla="*/ 214 h 230"/>
                <a:gd name="T2" fmla="*/ 23 w 145"/>
                <a:gd name="T3" fmla="*/ 230 h 230"/>
                <a:gd name="T4" fmla="*/ 145 w 145"/>
                <a:gd name="T5" fmla="*/ 15 h 230"/>
                <a:gd name="T6" fmla="*/ 122 w 145"/>
                <a:gd name="T7" fmla="*/ 0 h 230"/>
                <a:gd name="T8" fmla="*/ 0 w 145"/>
                <a:gd name="T9" fmla="*/ 214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30"/>
                <a:gd name="T17" fmla="*/ 145 w 145"/>
                <a:gd name="T18" fmla="*/ 230 h 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30">
                  <a:moveTo>
                    <a:pt x="0" y="214"/>
                  </a:moveTo>
                  <a:lnTo>
                    <a:pt x="23" y="230"/>
                  </a:lnTo>
                  <a:lnTo>
                    <a:pt x="145" y="15"/>
                  </a:lnTo>
                  <a:lnTo>
                    <a:pt x="122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2183" y="9562"/>
              <a:ext cx="146" cy="230"/>
            </a:xfrm>
            <a:custGeom>
              <a:avLst/>
              <a:gdLst>
                <a:gd name="T0" fmla="*/ 0 w 146"/>
                <a:gd name="T1" fmla="*/ 214 h 230"/>
                <a:gd name="T2" fmla="*/ 23 w 146"/>
                <a:gd name="T3" fmla="*/ 230 h 230"/>
                <a:gd name="T4" fmla="*/ 146 w 146"/>
                <a:gd name="T5" fmla="*/ 16 h 230"/>
                <a:gd name="T6" fmla="*/ 123 w 146"/>
                <a:gd name="T7" fmla="*/ 0 h 230"/>
                <a:gd name="T8" fmla="*/ 0 w 146"/>
                <a:gd name="T9" fmla="*/ 214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230"/>
                <a:gd name="T17" fmla="*/ 146 w 146"/>
                <a:gd name="T18" fmla="*/ 230 h 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230">
                  <a:moveTo>
                    <a:pt x="0" y="214"/>
                  </a:moveTo>
                  <a:lnTo>
                    <a:pt x="23" y="230"/>
                  </a:lnTo>
                  <a:lnTo>
                    <a:pt x="146" y="16"/>
                  </a:lnTo>
                  <a:lnTo>
                    <a:pt x="123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2352" y="9271"/>
              <a:ext cx="145" cy="222"/>
            </a:xfrm>
            <a:custGeom>
              <a:avLst/>
              <a:gdLst>
                <a:gd name="T0" fmla="*/ 0 w 145"/>
                <a:gd name="T1" fmla="*/ 207 h 222"/>
                <a:gd name="T2" fmla="*/ 23 w 145"/>
                <a:gd name="T3" fmla="*/ 222 h 222"/>
                <a:gd name="T4" fmla="*/ 145 w 145"/>
                <a:gd name="T5" fmla="*/ 16 h 222"/>
                <a:gd name="T6" fmla="*/ 122 w 145"/>
                <a:gd name="T7" fmla="*/ 0 h 222"/>
                <a:gd name="T8" fmla="*/ 0 w 145"/>
                <a:gd name="T9" fmla="*/ 207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22"/>
                <a:gd name="T17" fmla="*/ 145 w 145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22">
                  <a:moveTo>
                    <a:pt x="0" y="207"/>
                  </a:moveTo>
                  <a:lnTo>
                    <a:pt x="23" y="222"/>
                  </a:lnTo>
                  <a:lnTo>
                    <a:pt x="145" y="16"/>
                  </a:lnTo>
                  <a:lnTo>
                    <a:pt x="122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2520" y="8981"/>
              <a:ext cx="145" cy="222"/>
            </a:xfrm>
            <a:custGeom>
              <a:avLst/>
              <a:gdLst>
                <a:gd name="T0" fmla="*/ 0 w 145"/>
                <a:gd name="T1" fmla="*/ 206 h 222"/>
                <a:gd name="T2" fmla="*/ 23 w 145"/>
                <a:gd name="T3" fmla="*/ 222 h 222"/>
                <a:gd name="T4" fmla="*/ 145 w 145"/>
                <a:gd name="T5" fmla="*/ 15 h 222"/>
                <a:gd name="T6" fmla="*/ 122 w 145"/>
                <a:gd name="T7" fmla="*/ 0 h 222"/>
                <a:gd name="T8" fmla="*/ 0 w 145"/>
                <a:gd name="T9" fmla="*/ 206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22"/>
                <a:gd name="T17" fmla="*/ 145 w 145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22">
                  <a:moveTo>
                    <a:pt x="0" y="206"/>
                  </a:moveTo>
                  <a:lnTo>
                    <a:pt x="23" y="222"/>
                  </a:lnTo>
                  <a:lnTo>
                    <a:pt x="145" y="15"/>
                  </a:lnTo>
                  <a:lnTo>
                    <a:pt x="122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2688" y="8682"/>
              <a:ext cx="146" cy="230"/>
            </a:xfrm>
            <a:custGeom>
              <a:avLst/>
              <a:gdLst>
                <a:gd name="T0" fmla="*/ 0 w 146"/>
                <a:gd name="T1" fmla="*/ 215 h 230"/>
                <a:gd name="T2" fmla="*/ 23 w 146"/>
                <a:gd name="T3" fmla="*/ 230 h 230"/>
                <a:gd name="T4" fmla="*/ 146 w 146"/>
                <a:gd name="T5" fmla="*/ 16 h 230"/>
                <a:gd name="T6" fmla="*/ 123 w 146"/>
                <a:gd name="T7" fmla="*/ 0 h 230"/>
                <a:gd name="T8" fmla="*/ 0 w 146"/>
                <a:gd name="T9" fmla="*/ 215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230"/>
                <a:gd name="T17" fmla="*/ 146 w 146"/>
                <a:gd name="T18" fmla="*/ 230 h 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230">
                  <a:moveTo>
                    <a:pt x="0" y="215"/>
                  </a:moveTo>
                  <a:lnTo>
                    <a:pt x="23" y="230"/>
                  </a:lnTo>
                  <a:lnTo>
                    <a:pt x="146" y="16"/>
                  </a:lnTo>
                  <a:lnTo>
                    <a:pt x="123" y="0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2857" y="8392"/>
              <a:ext cx="145" cy="229"/>
            </a:xfrm>
            <a:custGeom>
              <a:avLst/>
              <a:gdLst>
                <a:gd name="T0" fmla="*/ 0 w 145"/>
                <a:gd name="T1" fmla="*/ 214 h 229"/>
                <a:gd name="T2" fmla="*/ 23 w 145"/>
                <a:gd name="T3" fmla="*/ 229 h 229"/>
                <a:gd name="T4" fmla="*/ 145 w 145"/>
                <a:gd name="T5" fmla="*/ 15 h 229"/>
                <a:gd name="T6" fmla="*/ 122 w 145"/>
                <a:gd name="T7" fmla="*/ 0 h 229"/>
                <a:gd name="T8" fmla="*/ 0 w 145"/>
                <a:gd name="T9" fmla="*/ 214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29"/>
                <a:gd name="T17" fmla="*/ 145 w 145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29">
                  <a:moveTo>
                    <a:pt x="0" y="214"/>
                  </a:moveTo>
                  <a:lnTo>
                    <a:pt x="23" y="229"/>
                  </a:lnTo>
                  <a:lnTo>
                    <a:pt x="145" y="15"/>
                  </a:lnTo>
                  <a:lnTo>
                    <a:pt x="122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3025" y="8101"/>
              <a:ext cx="145" cy="229"/>
            </a:xfrm>
            <a:custGeom>
              <a:avLst/>
              <a:gdLst>
                <a:gd name="T0" fmla="*/ 0 w 145"/>
                <a:gd name="T1" fmla="*/ 214 h 229"/>
                <a:gd name="T2" fmla="*/ 23 w 145"/>
                <a:gd name="T3" fmla="*/ 229 h 229"/>
                <a:gd name="T4" fmla="*/ 145 w 145"/>
                <a:gd name="T5" fmla="*/ 15 h 229"/>
                <a:gd name="T6" fmla="*/ 123 w 145"/>
                <a:gd name="T7" fmla="*/ 0 h 229"/>
                <a:gd name="T8" fmla="*/ 0 w 145"/>
                <a:gd name="T9" fmla="*/ 214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29"/>
                <a:gd name="T17" fmla="*/ 145 w 145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29">
                  <a:moveTo>
                    <a:pt x="0" y="214"/>
                  </a:moveTo>
                  <a:lnTo>
                    <a:pt x="23" y="229"/>
                  </a:lnTo>
                  <a:lnTo>
                    <a:pt x="145" y="15"/>
                  </a:lnTo>
                  <a:lnTo>
                    <a:pt x="123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3193" y="7810"/>
              <a:ext cx="138" cy="230"/>
            </a:xfrm>
            <a:custGeom>
              <a:avLst/>
              <a:gdLst>
                <a:gd name="T0" fmla="*/ 0 w 138"/>
                <a:gd name="T1" fmla="*/ 214 h 230"/>
                <a:gd name="T2" fmla="*/ 23 w 138"/>
                <a:gd name="T3" fmla="*/ 230 h 230"/>
                <a:gd name="T4" fmla="*/ 138 w 138"/>
                <a:gd name="T5" fmla="*/ 15 h 230"/>
                <a:gd name="T6" fmla="*/ 115 w 138"/>
                <a:gd name="T7" fmla="*/ 0 h 230"/>
                <a:gd name="T8" fmla="*/ 0 w 138"/>
                <a:gd name="T9" fmla="*/ 214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230"/>
                <a:gd name="T17" fmla="*/ 138 w 138"/>
                <a:gd name="T18" fmla="*/ 230 h 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230">
                  <a:moveTo>
                    <a:pt x="0" y="214"/>
                  </a:moveTo>
                  <a:lnTo>
                    <a:pt x="23" y="230"/>
                  </a:lnTo>
                  <a:lnTo>
                    <a:pt x="138" y="15"/>
                  </a:lnTo>
                  <a:lnTo>
                    <a:pt x="115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3354" y="7519"/>
              <a:ext cx="145" cy="222"/>
            </a:xfrm>
            <a:custGeom>
              <a:avLst/>
              <a:gdLst>
                <a:gd name="T0" fmla="*/ 0 w 145"/>
                <a:gd name="T1" fmla="*/ 207 h 222"/>
                <a:gd name="T2" fmla="*/ 23 w 145"/>
                <a:gd name="T3" fmla="*/ 222 h 222"/>
                <a:gd name="T4" fmla="*/ 145 w 145"/>
                <a:gd name="T5" fmla="*/ 16 h 222"/>
                <a:gd name="T6" fmla="*/ 123 w 145"/>
                <a:gd name="T7" fmla="*/ 0 h 222"/>
                <a:gd name="T8" fmla="*/ 0 w 145"/>
                <a:gd name="T9" fmla="*/ 207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22"/>
                <a:gd name="T17" fmla="*/ 145 w 145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22">
                  <a:moveTo>
                    <a:pt x="0" y="207"/>
                  </a:moveTo>
                  <a:lnTo>
                    <a:pt x="23" y="222"/>
                  </a:lnTo>
                  <a:lnTo>
                    <a:pt x="145" y="16"/>
                  </a:lnTo>
                  <a:lnTo>
                    <a:pt x="123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3522" y="7228"/>
              <a:ext cx="146" cy="222"/>
            </a:xfrm>
            <a:custGeom>
              <a:avLst/>
              <a:gdLst>
                <a:gd name="T0" fmla="*/ 0 w 146"/>
                <a:gd name="T1" fmla="*/ 207 h 222"/>
                <a:gd name="T2" fmla="*/ 23 w 146"/>
                <a:gd name="T3" fmla="*/ 222 h 222"/>
                <a:gd name="T4" fmla="*/ 146 w 146"/>
                <a:gd name="T5" fmla="*/ 16 h 222"/>
                <a:gd name="T6" fmla="*/ 123 w 146"/>
                <a:gd name="T7" fmla="*/ 0 h 222"/>
                <a:gd name="T8" fmla="*/ 0 w 146"/>
                <a:gd name="T9" fmla="*/ 207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222"/>
                <a:gd name="T17" fmla="*/ 146 w 146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222">
                  <a:moveTo>
                    <a:pt x="0" y="207"/>
                  </a:moveTo>
                  <a:lnTo>
                    <a:pt x="23" y="222"/>
                  </a:lnTo>
                  <a:lnTo>
                    <a:pt x="146" y="16"/>
                  </a:lnTo>
                  <a:lnTo>
                    <a:pt x="123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3691" y="6930"/>
              <a:ext cx="145" cy="230"/>
            </a:xfrm>
            <a:custGeom>
              <a:avLst/>
              <a:gdLst>
                <a:gd name="T0" fmla="*/ 0 w 145"/>
                <a:gd name="T1" fmla="*/ 214 h 230"/>
                <a:gd name="T2" fmla="*/ 23 w 145"/>
                <a:gd name="T3" fmla="*/ 230 h 230"/>
                <a:gd name="T4" fmla="*/ 145 w 145"/>
                <a:gd name="T5" fmla="*/ 15 h 230"/>
                <a:gd name="T6" fmla="*/ 122 w 145"/>
                <a:gd name="T7" fmla="*/ 0 h 230"/>
                <a:gd name="T8" fmla="*/ 0 w 145"/>
                <a:gd name="T9" fmla="*/ 214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30"/>
                <a:gd name="T17" fmla="*/ 145 w 145"/>
                <a:gd name="T18" fmla="*/ 230 h 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30">
                  <a:moveTo>
                    <a:pt x="0" y="214"/>
                  </a:moveTo>
                  <a:lnTo>
                    <a:pt x="23" y="230"/>
                  </a:lnTo>
                  <a:lnTo>
                    <a:pt x="145" y="15"/>
                  </a:lnTo>
                  <a:lnTo>
                    <a:pt x="122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3859" y="6808"/>
              <a:ext cx="54" cy="61"/>
            </a:xfrm>
            <a:custGeom>
              <a:avLst/>
              <a:gdLst>
                <a:gd name="T0" fmla="*/ 0 w 54"/>
                <a:gd name="T1" fmla="*/ 46 h 61"/>
                <a:gd name="T2" fmla="*/ 23 w 54"/>
                <a:gd name="T3" fmla="*/ 61 h 61"/>
                <a:gd name="T4" fmla="*/ 54 w 54"/>
                <a:gd name="T5" fmla="*/ 15 h 61"/>
                <a:gd name="T6" fmla="*/ 31 w 54"/>
                <a:gd name="T7" fmla="*/ 0 h 61"/>
                <a:gd name="T8" fmla="*/ 0 w 54"/>
                <a:gd name="T9" fmla="*/ 46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61"/>
                <a:gd name="T17" fmla="*/ 54 w 54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61">
                  <a:moveTo>
                    <a:pt x="0" y="46"/>
                  </a:moveTo>
                  <a:lnTo>
                    <a:pt x="23" y="61"/>
                  </a:lnTo>
                  <a:lnTo>
                    <a:pt x="54" y="15"/>
                  </a:lnTo>
                  <a:lnTo>
                    <a:pt x="31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3" cstate="print"/>
          <a:srcRect l="22487" t="22513" r="22438" b="22766"/>
          <a:stretch>
            <a:fillRect/>
          </a:stretch>
        </p:blipFill>
        <p:spPr bwMode="auto">
          <a:xfrm>
            <a:off x="1760856" y="1124826"/>
            <a:ext cx="8692175" cy="515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0" y="6361984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06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TAM\Project Document\Materi Training\Gambar Slide\kiichiro.jpg"/>
          <p:cNvPicPr>
            <a:picLocks noChangeAspect="1" noChangeArrowheads="1"/>
          </p:cNvPicPr>
          <p:nvPr/>
        </p:nvPicPr>
        <p:blipFill>
          <a:blip r:embed="rId3" cstate="print"/>
          <a:srcRect l="9651" r="13138"/>
          <a:stretch>
            <a:fillRect/>
          </a:stretch>
        </p:blipFill>
        <p:spPr bwMode="auto">
          <a:xfrm>
            <a:off x="7728182" y="4037217"/>
            <a:ext cx="3072341" cy="1254249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48683" y="381000"/>
            <a:ext cx="12192000" cy="685800"/>
          </a:xfrm>
          <a:solidFill>
            <a:schemeClr val="accent1">
              <a:lumMod val="20000"/>
              <a:lumOff val="80000"/>
              <a:alpha val="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id-ID" altLang="ja-JP" sz="4800" b="1" i="1" dirty="0" smtClean="0">
                <a:ea typeface="MS PGothic" pitchFamily="34" charset="-128"/>
              </a:rPr>
              <a:t>Sejarah Toyota</a:t>
            </a:r>
            <a:endParaRPr lang="en-US" altLang="ja-JP" sz="4800" b="1" i="1" dirty="0" smtClean="0">
              <a:ea typeface="MS PGothic" pitchFamily="34" charset="-128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719404" y="1041722"/>
            <a:ext cx="11041225" cy="5301208"/>
            <a:chOff x="2195736" y="1957093"/>
            <a:chExt cx="6368483" cy="3986507"/>
          </a:xfrm>
        </p:grpSpPr>
        <p:grpSp>
          <p:nvGrpSpPr>
            <p:cNvPr id="39" name="Group 15"/>
            <p:cNvGrpSpPr>
              <a:grpSpLocks/>
            </p:cNvGrpSpPr>
            <p:nvPr/>
          </p:nvGrpSpPr>
          <p:grpSpPr bwMode="auto">
            <a:xfrm>
              <a:off x="4509069" y="1957093"/>
              <a:ext cx="568495" cy="788501"/>
              <a:chOff x="1488" y="1440"/>
              <a:chExt cx="323" cy="448"/>
            </a:xfrm>
          </p:grpSpPr>
          <p:sp>
            <p:nvSpPr>
              <p:cNvPr id="75" name="AutoShape 16"/>
              <p:cNvSpPr>
                <a:spLocks noChangeArrowheads="1"/>
              </p:cNvSpPr>
              <p:nvPr/>
            </p:nvSpPr>
            <p:spPr bwMode="auto">
              <a:xfrm rot="8400000">
                <a:off x="1488" y="1525"/>
                <a:ext cx="323" cy="95"/>
              </a:xfrm>
              <a:prstGeom prst="parallelogram">
                <a:avLst>
                  <a:gd name="adj" fmla="val 8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76" name="Line 17"/>
              <p:cNvSpPr>
                <a:spLocks noChangeShapeType="1"/>
              </p:cNvSpPr>
              <p:nvPr/>
            </p:nvSpPr>
            <p:spPr bwMode="auto">
              <a:xfrm>
                <a:off x="1562" y="160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77" name="Line 18"/>
              <p:cNvSpPr>
                <a:spLocks noChangeShapeType="1"/>
              </p:cNvSpPr>
              <p:nvPr/>
            </p:nvSpPr>
            <p:spPr bwMode="auto">
              <a:xfrm>
                <a:off x="1746" y="144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60" name="Group 45"/>
            <p:cNvGrpSpPr>
              <a:grpSpLocks/>
            </p:cNvGrpSpPr>
            <p:nvPr/>
          </p:nvGrpSpPr>
          <p:grpSpPr bwMode="auto">
            <a:xfrm>
              <a:off x="4509069" y="4829490"/>
              <a:ext cx="568495" cy="788501"/>
              <a:chOff x="1488" y="1440"/>
              <a:chExt cx="323" cy="448"/>
            </a:xfrm>
          </p:grpSpPr>
          <p:sp>
            <p:nvSpPr>
              <p:cNvPr id="66" name="AutoShape 46"/>
              <p:cNvSpPr>
                <a:spLocks noChangeArrowheads="1"/>
              </p:cNvSpPr>
              <p:nvPr/>
            </p:nvSpPr>
            <p:spPr bwMode="auto">
              <a:xfrm rot="8400000">
                <a:off x="1488" y="1525"/>
                <a:ext cx="323" cy="95"/>
              </a:xfrm>
              <a:prstGeom prst="parallelogram">
                <a:avLst>
                  <a:gd name="adj" fmla="val 8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67" name="Line 47"/>
              <p:cNvSpPr>
                <a:spLocks noChangeShapeType="1"/>
              </p:cNvSpPr>
              <p:nvPr/>
            </p:nvSpPr>
            <p:spPr bwMode="auto">
              <a:xfrm>
                <a:off x="1562" y="160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68" name="Line 48"/>
              <p:cNvSpPr>
                <a:spLocks noChangeShapeType="1"/>
              </p:cNvSpPr>
              <p:nvPr/>
            </p:nvSpPr>
            <p:spPr bwMode="auto">
              <a:xfrm>
                <a:off x="1746" y="144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7995724" y="3908984"/>
              <a:ext cx="568495" cy="526256"/>
              <a:chOff x="7995724" y="3908984"/>
              <a:chExt cx="568495" cy="526256"/>
            </a:xfrm>
          </p:grpSpPr>
          <p:sp>
            <p:nvSpPr>
              <p:cNvPr id="46" name="Line 28"/>
              <p:cNvSpPr>
                <a:spLocks noChangeShapeType="1"/>
              </p:cNvSpPr>
              <p:nvPr/>
            </p:nvSpPr>
            <p:spPr bwMode="auto">
              <a:xfrm>
                <a:off x="8018604" y="3928346"/>
                <a:ext cx="0" cy="5068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47" name="Line 29"/>
              <p:cNvSpPr>
                <a:spLocks noChangeShapeType="1"/>
              </p:cNvSpPr>
              <p:nvPr/>
            </p:nvSpPr>
            <p:spPr bwMode="auto">
              <a:xfrm>
                <a:off x="8564219" y="3928346"/>
                <a:ext cx="0" cy="5068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62" name="AutoShape 53"/>
              <p:cNvSpPr>
                <a:spLocks noChangeArrowheads="1"/>
              </p:cNvSpPr>
              <p:nvPr/>
            </p:nvSpPr>
            <p:spPr bwMode="auto">
              <a:xfrm>
                <a:off x="7995724" y="3908984"/>
                <a:ext cx="568495" cy="244648"/>
              </a:xfrm>
              <a:prstGeom prst="parallelogram">
                <a:avLst>
                  <a:gd name="adj" fmla="val 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2195736" y="2479826"/>
              <a:ext cx="6368483" cy="3463774"/>
              <a:chOff x="2195736" y="2479826"/>
              <a:chExt cx="6368483" cy="3463774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2358291" y="2479826"/>
                <a:ext cx="6205928" cy="3463774"/>
                <a:chOff x="2358291" y="2479826"/>
                <a:chExt cx="6205928" cy="3463774"/>
              </a:xfrm>
            </p:grpSpPr>
            <p:cxnSp>
              <p:nvCxnSpPr>
                <p:cNvPr id="45" name="AutoShape 27"/>
                <p:cNvCxnSpPr>
                  <a:cxnSpLocks noChangeShapeType="1"/>
                  <a:stCxn id="67" idx="1"/>
                </p:cNvCxnSpPr>
                <p:nvPr/>
              </p:nvCxnSpPr>
              <p:spPr bwMode="auto">
                <a:xfrm rot="16200000" flipH="1">
                  <a:off x="5498216" y="4774928"/>
                  <a:ext cx="309768" cy="2027575"/>
                </a:xfrm>
                <a:prstGeom prst="curvedConnector3">
                  <a:avLst>
                    <a:gd name="adj1" fmla="val 57384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9" name="AutoShape 31"/>
                <p:cNvCxnSpPr>
                  <a:cxnSpLocks noChangeShapeType="1"/>
                  <a:stCxn id="47" idx="1"/>
                </p:cNvCxnSpPr>
                <p:nvPr/>
              </p:nvCxnSpPr>
              <p:spPr bwMode="auto">
                <a:xfrm rot="5400000">
                  <a:off x="6869293" y="4248674"/>
                  <a:ext cx="1492520" cy="1897332"/>
                </a:xfrm>
                <a:prstGeom prst="curvedConnector3">
                  <a:avLst>
                    <a:gd name="adj1" fmla="val 113676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1" name="AutoShape 33"/>
                <p:cNvCxnSpPr>
                  <a:cxnSpLocks noChangeShapeType="1"/>
                  <a:stCxn id="68" idx="1"/>
                </p:cNvCxnSpPr>
                <p:nvPr/>
              </p:nvCxnSpPr>
              <p:spPr bwMode="auto">
                <a:xfrm rot="16200000" flipH="1">
                  <a:off x="5822065" y="4493321"/>
                  <a:ext cx="309768" cy="2027575"/>
                </a:xfrm>
                <a:prstGeom prst="curvedConnector3">
                  <a:avLst>
                    <a:gd name="adj1" fmla="val 35227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2" name="AutoShape 34"/>
                <p:cNvCxnSpPr>
                  <a:cxnSpLocks noChangeShapeType="1"/>
                  <a:endCxn id="46" idx="1"/>
                </p:cNvCxnSpPr>
                <p:nvPr/>
              </p:nvCxnSpPr>
              <p:spPr bwMode="auto">
                <a:xfrm rot="5400000" flipH="1" flipV="1">
                  <a:off x="6899214" y="4542602"/>
                  <a:ext cx="1210913" cy="1027868"/>
                </a:xfrm>
                <a:prstGeom prst="curvedConnector3">
                  <a:avLst>
                    <a:gd name="adj1" fmla="val -3199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81" name="Group 80"/>
                <p:cNvGrpSpPr/>
                <p:nvPr/>
              </p:nvGrpSpPr>
              <p:grpSpPr>
                <a:xfrm>
                  <a:off x="2358291" y="2479826"/>
                  <a:ext cx="6205928" cy="1971255"/>
                  <a:chOff x="2358291" y="2479826"/>
                  <a:chExt cx="6205928" cy="1971255"/>
                </a:xfrm>
              </p:grpSpPr>
              <p:cxnSp>
                <p:nvCxnSpPr>
                  <p:cNvPr id="42" name="AutoShape 24"/>
                  <p:cNvCxnSpPr>
                    <a:cxnSpLocks noChangeShapeType="1"/>
                    <a:endCxn id="77" idx="1"/>
                  </p:cNvCxnSpPr>
                  <p:nvPr/>
                </p:nvCxnSpPr>
                <p:spPr bwMode="auto">
                  <a:xfrm rot="5400000" flipH="1" flipV="1">
                    <a:off x="3738168" y="1423798"/>
                    <a:ext cx="168965" cy="2281022"/>
                  </a:xfrm>
                  <a:prstGeom prst="curvedConnector3">
                    <a:avLst>
                      <a:gd name="adj1" fmla="val 117708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3" name="AutoShape 25"/>
                  <p:cNvCxnSpPr>
                    <a:cxnSpLocks noChangeShapeType="1"/>
                    <a:stCxn id="77" idx="1"/>
                  </p:cNvCxnSpPr>
                  <p:nvPr/>
                </p:nvCxnSpPr>
                <p:spPr bwMode="auto">
                  <a:xfrm rot="16200000" flipH="1">
                    <a:off x="5807984" y="1635004"/>
                    <a:ext cx="337929" cy="2027575"/>
                  </a:xfrm>
                  <a:prstGeom prst="curvedConnector3">
                    <a:avLst>
                      <a:gd name="adj1" fmla="val 312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8" name="AutoShape 30"/>
                  <p:cNvCxnSpPr>
                    <a:cxnSpLocks noChangeShapeType="1"/>
                    <a:endCxn id="47" idx="1"/>
                  </p:cNvCxnSpPr>
                  <p:nvPr/>
                </p:nvCxnSpPr>
                <p:spPr bwMode="auto">
                  <a:xfrm rot="16200000" flipH="1">
                    <a:off x="6960816" y="2847677"/>
                    <a:ext cx="1633324" cy="1573483"/>
                  </a:xfrm>
                  <a:prstGeom prst="curvedConnector3">
                    <a:avLst>
                      <a:gd name="adj1" fmla="val 20042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3" name="AutoShape 35"/>
                  <p:cNvCxnSpPr>
                    <a:cxnSpLocks noChangeShapeType="1"/>
                    <a:endCxn id="46" idx="1"/>
                  </p:cNvCxnSpPr>
                  <p:nvPr/>
                </p:nvCxnSpPr>
                <p:spPr bwMode="auto">
                  <a:xfrm rot="16200000" flipH="1">
                    <a:off x="6666888" y="3099363"/>
                    <a:ext cx="1351716" cy="1351717"/>
                  </a:xfrm>
                  <a:prstGeom prst="curvedConnector3">
                    <a:avLst>
                      <a:gd name="adj1" fmla="val 27991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4" name="AutoShape 36"/>
                  <p:cNvCxnSpPr>
                    <a:cxnSpLocks noChangeShapeType="1"/>
                    <a:stCxn id="76" idx="1"/>
                  </p:cNvCxnSpPr>
                  <p:nvPr/>
                </p:nvCxnSpPr>
                <p:spPr bwMode="auto">
                  <a:xfrm rot="16200000" flipH="1">
                    <a:off x="5484135" y="1916612"/>
                    <a:ext cx="337929" cy="2027575"/>
                  </a:xfrm>
                  <a:prstGeom prst="curvedConnector3">
                    <a:avLst>
                      <a:gd name="adj1" fmla="val 781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5" name="AutoShape 37"/>
                  <p:cNvCxnSpPr>
                    <a:cxnSpLocks noChangeShapeType="1"/>
                    <a:endCxn id="76" idx="1"/>
                  </p:cNvCxnSpPr>
                  <p:nvPr/>
                </p:nvCxnSpPr>
                <p:spPr bwMode="auto">
                  <a:xfrm rot="5400000" flipH="1" flipV="1">
                    <a:off x="3414319" y="1705406"/>
                    <a:ext cx="168965" cy="2281022"/>
                  </a:xfrm>
                  <a:prstGeom prst="curvedConnector3">
                    <a:avLst>
                      <a:gd name="adj1" fmla="val 134375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84" name="Freeform 83"/>
              <p:cNvSpPr/>
              <p:nvPr/>
            </p:nvSpPr>
            <p:spPr>
              <a:xfrm>
                <a:off x="2457450" y="4940300"/>
                <a:ext cx="2495550" cy="393700"/>
              </a:xfrm>
              <a:custGeom>
                <a:avLst/>
                <a:gdLst>
                  <a:gd name="connsiteX0" fmla="*/ 2495550 w 2495550"/>
                  <a:gd name="connsiteY0" fmla="*/ 393700 h 393700"/>
                  <a:gd name="connsiteX1" fmla="*/ 1333500 w 2495550"/>
                  <a:gd name="connsiteY1" fmla="*/ 31750 h 393700"/>
                  <a:gd name="connsiteX2" fmla="*/ 0 w 2495550"/>
                  <a:gd name="connsiteY2" fmla="*/ 20320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95550" h="393700">
                    <a:moveTo>
                      <a:pt x="2495550" y="393700"/>
                    </a:moveTo>
                    <a:cubicBezTo>
                      <a:pt x="2122487" y="228600"/>
                      <a:pt x="1749425" y="63500"/>
                      <a:pt x="1333500" y="31750"/>
                    </a:cubicBezTo>
                    <a:cubicBezTo>
                      <a:pt x="917575" y="0"/>
                      <a:pt x="458787" y="101600"/>
                      <a:pt x="0" y="203200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2195736" y="5301208"/>
                <a:ext cx="2495550" cy="393700"/>
              </a:xfrm>
              <a:custGeom>
                <a:avLst/>
                <a:gdLst>
                  <a:gd name="connsiteX0" fmla="*/ 2495550 w 2495550"/>
                  <a:gd name="connsiteY0" fmla="*/ 393700 h 393700"/>
                  <a:gd name="connsiteX1" fmla="*/ 1333500 w 2495550"/>
                  <a:gd name="connsiteY1" fmla="*/ 31750 h 393700"/>
                  <a:gd name="connsiteX2" fmla="*/ 0 w 2495550"/>
                  <a:gd name="connsiteY2" fmla="*/ 20320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95550" h="393700">
                    <a:moveTo>
                      <a:pt x="2495550" y="393700"/>
                    </a:moveTo>
                    <a:cubicBezTo>
                      <a:pt x="2122487" y="228600"/>
                      <a:pt x="1749425" y="63500"/>
                      <a:pt x="1333500" y="31750"/>
                    </a:cubicBezTo>
                    <a:cubicBezTo>
                      <a:pt x="917575" y="0"/>
                      <a:pt x="458787" y="101600"/>
                      <a:pt x="0" y="203200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sp>
        <p:nvSpPr>
          <p:cNvPr id="88" name="Rectangle 22"/>
          <p:cNvSpPr>
            <a:spLocks noChangeArrowheads="1"/>
          </p:cNvSpPr>
          <p:nvPr/>
        </p:nvSpPr>
        <p:spPr bwMode="auto">
          <a:xfrm>
            <a:off x="3695733" y="1273384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/>
              <a:t>1924</a:t>
            </a:r>
          </a:p>
        </p:txBody>
      </p:sp>
      <p:sp>
        <p:nvSpPr>
          <p:cNvPr id="89" name="Rectangle 24"/>
          <p:cNvSpPr>
            <a:spLocks noChangeArrowheads="1"/>
          </p:cNvSpPr>
          <p:nvPr/>
        </p:nvSpPr>
        <p:spPr bwMode="auto">
          <a:xfrm>
            <a:off x="10800523" y="317312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/>
              <a:t>1937</a:t>
            </a:r>
          </a:p>
        </p:txBody>
      </p:sp>
      <p:sp>
        <p:nvSpPr>
          <p:cNvPr id="90" name="Rectangle 26"/>
          <p:cNvSpPr>
            <a:spLocks noChangeArrowheads="1"/>
          </p:cNvSpPr>
          <p:nvPr/>
        </p:nvSpPr>
        <p:spPr bwMode="auto">
          <a:xfrm>
            <a:off x="3407701" y="4541272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/>
              <a:t>1999</a:t>
            </a:r>
          </a:p>
        </p:txBody>
      </p:sp>
      <p:sp>
        <p:nvSpPr>
          <p:cNvPr id="91" name="Rectangle 28"/>
          <p:cNvSpPr>
            <a:spLocks noChangeArrowheads="1"/>
          </p:cNvSpPr>
          <p:nvPr/>
        </p:nvSpPr>
        <p:spPr bwMode="auto">
          <a:xfrm>
            <a:off x="1583499" y="2885088"/>
            <a:ext cx="1728192" cy="5760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b="1" dirty="0" err="1"/>
              <a:t>Sakichi</a:t>
            </a:r>
            <a:r>
              <a:rPr lang="en-US" sz="2000" b="1" dirty="0"/>
              <a:t> </a:t>
            </a:r>
            <a:r>
              <a:rPr lang="en-US" sz="2000" b="1" dirty="0" smtClean="0"/>
              <a:t>Toyoda</a:t>
            </a:r>
            <a:endParaRPr lang="en-US" sz="2000" b="1" dirty="0"/>
          </a:p>
        </p:txBody>
      </p:sp>
      <p:sp>
        <p:nvSpPr>
          <p:cNvPr id="92" name="Rectangle 30"/>
          <p:cNvSpPr>
            <a:spLocks noChangeArrowheads="1"/>
          </p:cNvSpPr>
          <p:nvPr/>
        </p:nvSpPr>
        <p:spPr bwMode="auto">
          <a:xfrm>
            <a:off x="7344139" y="3317136"/>
            <a:ext cx="3552395" cy="792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id-ID" sz="2000" b="1" dirty="0" smtClean="0"/>
              <a:t>Mobil tipe A1 </a:t>
            </a:r>
          </a:p>
          <a:p>
            <a:pPr algn="ctr">
              <a:spcBef>
                <a:spcPct val="20000"/>
              </a:spcBef>
            </a:pPr>
            <a:r>
              <a:rPr lang="id-ID" dirty="0" smtClean="0"/>
              <a:t>Prototipe pertama Toyota</a:t>
            </a:r>
          </a:p>
        </p:txBody>
      </p:sp>
      <p:sp>
        <p:nvSpPr>
          <p:cNvPr id="93" name="Rectangle 31"/>
          <p:cNvSpPr>
            <a:spLocks noChangeArrowheads="1"/>
          </p:cNvSpPr>
          <p:nvPr/>
        </p:nvSpPr>
        <p:spPr bwMode="auto">
          <a:xfrm>
            <a:off x="527381" y="4777512"/>
            <a:ext cx="2395669" cy="1752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id-ID" sz="2000" b="1" dirty="0" smtClean="0"/>
              <a:t>Produksi mobil ke 100 juta </a:t>
            </a:r>
            <a:r>
              <a:rPr lang="id-ID" sz="2000" dirty="0" smtClean="0"/>
              <a:t>untuk pasar Jepang </a:t>
            </a:r>
            <a:endParaRPr lang="en-US" sz="2000" dirty="0"/>
          </a:p>
        </p:txBody>
      </p:sp>
      <p:pic>
        <p:nvPicPr>
          <p:cNvPr id="3074" name="Picture 2" descr="D:\TAM\Project Document\Materi Training\Gambar Slide\sakic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5520" y="1444929"/>
            <a:ext cx="1296144" cy="1368151"/>
          </a:xfrm>
          <a:prstGeom prst="rect">
            <a:avLst/>
          </a:prstGeom>
          <a:noFill/>
        </p:spPr>
      </p:pic>
      <p:sp>
        <p:nvSpPr>
          <p:cNvPr id="96" name="Rectangle 28"/>
          <p:cNvSpPr>
            <a:spLocks noChangeArrowheads="1"/>
          </p:cNvSpPr>
          <p:nvPr/>
        </p:nvSpPr>
        <p:spPr bwMode="auto">
          <a:xfrm>
            <a:off x="3064808" y="2885088"/>
            <a:ext cx="2572105" cy="7200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id-ID" sz="2000" dirty="0" smtClean="0"/>
              <a:t>Menemukan </a:t>
            </a:r>
            <a:r>
              <a:rPr lang="en-US" sz="2000" dirty="0" smtClean="0"/>
              <a:t>G-type 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/>
              <a:t>automatic loom</a:t>
            </a:r>
          </a:p>
        </p:txBody>
      </p:sp>
      <p:sp>
        <p:nvSpPr>
          <p:cNvPr id="137" name="Rectangle 30"/>
          <p:cNvSpPr>
            <a:spLocks noChangeArrowheads="1"/>
          </p:cNvSpPr>
          <p:nvPr/>
        </p:nvSpPr>
        <p:spPr bwMode="auto">
          <a:xfrm>
            <a:off x="7440149" y="5261352"/>
            <a:ext cx="3552395" cy="43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id-ID" sz="2000" b="1" dirty="0" smtClean="0"/>
              <a:t>Mendirikan TMC</a:t>
            </a:r>
            <a:endParaRPr lang="id-ID" dirty="0" smtClean="0"/>
          </a:p>
        </p:txBody>
      </p:sp>
      <p:pic>
        <p:nvPicPr>
          <p:cNvPr id="95" name="Picture 10" descr="Non-stop shuttle change type Toyoda automatic loom (Type G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7702" y="1824068"/>
            <a:ext cx="1758951" cy="989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8" name="Picture 11" descr="100 millionth Toyota vehicle produced domesticall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7647" y="4901312"/>
            <a:ext cx="1920215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0" y="6361984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887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 animBg="1"/>
      <p:bldP spid="96" grpId="0"/>
      <p:bldP spid="1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Teknisi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61984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298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0" y="1268760"/>
            <a:ext cx="1219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Let’s Watch </a:t>
            </a:r>
            <a:endParaRPr kumimoji="0" lang="th-TH" sz="4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1487488" y="5085184"/>
            <a:ext cx="9384240" cy="117019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 dirty="0"/>
              <a:t>“May your future be </a:t>
            </a:r>
            <a:r>
              <a:rPr lang="en-US" sz="2800" b="0" dirty="0" smtClean="0"/>
              <a:t>lit</a:t>
            </a:r>
            <a:r>
              <a:rPr lang="id-ID" sz="2800" b="0" dirty="0" smtClean="0"/>
              <a:t> </a:t>
            </a:r>
            <a:r>
              <a:rPr lang="en-US" sz="2800" b="0" dirty="0" smtClean="0"/>
              <a:t>by </a:t>
            </a:r>
            <a:r>
              <a:rPr lang="en-US" sz="2800" b="0" dirty="0"/>
              <a:t>the knowledge of the past”                                      </a:t>
            </a:r>
            <a:endParaRPr lang="id-ID" sz="2800" b="0" dirty="0" smtClean="0"/>
          </a:p>
          <a:p>
            <a:pPr algn="ctr">
              <a:spcBef>
                <a:spcPct val="50000"/>
              </a:spcBef>
            </a:pPr>
            <a:r>
              <a:rPr lang="en-US" sz="2800" b="0" dirty="0" err="1" smtClean="0"/>
              <a:t>Sakichi</a:t>
            </a:r>
            <a:r>
              <a:rPr lang="en-US" sz="2800" b="0" dirty="0" smtClean="0"/>
              <a:t> </a:t>
            </a:r>
            <a:r>
              <a:rPr lang="en-US" sz="2800" b="0" dirty="0"/>
              <a:t>Toyoda</a:t>
            </a:r>
            <a:endParaRPr lang="th-TH" sz="2800" b="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48683" y="381000"/>
            <a:ext cx="12192000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altLang="ja-JP" sz="4800" b="1" i="1" dirty="0" smtClean="0">
                <a:ea typeface="MS PGothic" pitchFamily="34" charset="-128"/>
              </a:rPr>
              <a:t>Sejarah Toyota</a:t>
            </a:r>
            <a:endParaRPr lang="en-US" altLang="ja-JP" sz="4800" b="1" i="1" dirty="0" smtClean="0">
              <a:ea typeface="MS PGothic" pitchFamily="34" charset="-128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4" t="27222" r="31250" b="26944"/>
          <a:stretch/>
        </p:blipFill>
        <p:spPr bwMode="auto">
          <a:xfrm>
            <a:off x="3840791" y="1844825"/>
            <a:ext cx="4677635" cy="318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361984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86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48683" y="381000"/>
            <a:ext cx="12192000" cy="685800"/>
          </a:xfrm>
          <a:solidFill>
            <a:schemeClr val="accent1">
              <a:lumMod val="20000"/>
              <a:lumOff val="80000"/>
              <a:alpha val="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id-ID" altLang="ja-JP" sz="4800" b="1" i="1" dirty="0" smtClean="0">
                <a:ea typeface="MS PGothic" pitchFamily="34" charset="-128"/>
              </a:rPr>
              <a:t>Toyota Global Vision</a:t>
            </a:r>
            <a:endParaRPr lang="en-US" altLang="ja-JP" sz="4800" b="1" i="1" dirty="0" smtClean="0">
              <a:ea typeface="MS PGothic" pitchFamily="34" charset="-128"/>
            </a:endParaRPr>
          </a:p>
        </p:txBody>
      </p:sp>
      <p:pic>
        <p:nvPicPr>
          <p:cNvPr id="23" name="Picture 36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-6000"/>
          </a:blip>
          <a:srcRect l="29523" t="22148" r="28058" b="22481"/>
          <a:stretch/>
        </p:blipFill>
        <p:spPr bwMode="gray">
          <a:xfrm>
            <a:off x="2735627" y="1045671"/>
            <a:ext cx="6896054" cy="540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361984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65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48683" y="381000"/>
            <a:ext cx="12192000" cy="685800"/>
          </a:xfrm>
          <a:solidFill>
            <a:schemeClr val="accent1">
              <a:lumMod val="20000"/>
              <a:lumOff val="80000"/>
              <a:alpha val="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id-ID" altLang="ja-JP" sz="4800" b="1" i="1" dirty="0" smtClean="0">
                <a:ea typeface="MS PGothic" pitchFamily="34" charset="-128"/>
              </a:rPr>
              <a:t>Pilar The Toyota Way</a:t>
            </a:r>
            <a:endParaRPr lang="en-US" altLang="ja-JP" sz="4800" b="1" i="1" dirty="0" smtClean="0">
              <a:ea typeface="MS PGothic" pitchFamily="34" charset="-12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306" y="1097356"/>
            <a:ext cx="9090457" cy="5326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61984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10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3339" y="1842061"/>
            <a:ext cx="12048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/>
              <a:t>A. Challenge</a:t>
            </a:r>
            <a:endParaRPr lang="id-ID" sz="3600" b="1" dirty="0"/>
          </a:p>
        </p:txBody>
      </p:sp>
      <p:pic>
        <p:nvPicPr>
          <p:cNvPr id="8194" name="Picture 2" descr="D:\TAM\Project Document\Materi Training\Gambar Slide\tantangan.jpg"/>
          <p:cNvPicPr>
            <a:picLocks noChangeAspect="1" noChangeArrowheads="1"/>
          </p:cNvPicPr>
          <p:nvPr/>
        </p:nvPicPr>
        <p:blipFill>
          <a:blip r:embed="rId3" cstate="print">
            <a:lum bright="23000"/>
          </a:blip>
          <a:srcRect/>
          <a:stretch>
            <a:fillRect/>
          </a:stretch>
        </p:blipFill>
        <p:spPr bwMode="auto">
          <a:xfrm>
            <a:off x="0" y="3287509"/>
            <a:ext cx="5903979" cy="306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43339" y="2377882"/>
            <a:ext cx="12048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/>
              <a:t>Realisasikan cita-cita</a:t>
            </a:r>
            <a:r>
              <a:rPr lang="id-ID" sz="2800" dirty="0" smtClean="0"/>
              <a:t>, menggunakan </a:t>
            </a:r>
            <a:r>
              <a:rPr lang="id-ID" sz="2800" b="1" dirty="0" smtClean="0"/>
              <a:t>visi jangka panjang </a:t>
            </a:r>
            <a:r>
              <a:rPr lang="id-ID" sz="2800" dirty="0" smtClean="0"/>
              <a:t>untuk </a:t>
            </a:r>
            <a:r>
              <a:rPr lang="id-ID" sz="2800" b="1" dirty="0" smtClean="0"/>
              <a:t>memenuhi tantangan </a:t>
            </a:r>
            <a:r>
              <a:rPr lang="id-ID" sz="2800" dirty="0" smtClean="0"/>
              <a:t>dengan keberanian &amp; kreatifitas</a:t>
            </a:r>
            <a:endParaRPr lang="id-ID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99989" y="3431524"/>
            <a:ext cx="61920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d-ID" sz="2800" dirty="0" smtClean="0"/>
              <a:t> </a:t>
            </a:r>
            <a:r>
              <a:rPr lang="id-ID" sz="2800" b="1" dirty="0" smtClean="0"/>
              <a:t>Ciptakan nilai </a:t>
            </a:r>
            <a:r>
              <a:rPr lang="id-ID" sz="2800" dirty="0" smtClean="0"/>
              <a:t>pada layanan </a:t>
            </a:r>
          </a:p>
          <a:p>
            <a:r>
              <a:rPr lang="id-ID" sz="2800" dirty="0" smtClean="0"/>
              <a:t>    produk &amp; jasa</a:t>
            </a:r>
          </a:p>
          <a:p>
            <a:pPr>
              <a:buFont typeface="Wingdings" pitchFamily="2" charset="2"/>
              <a:buChar char="Ø"/>
            </a:pPr>
            <a:r>
              <a:rPr lang="id-ID" sz="2800" dirty="0" smtClean="0"/>
              <a:t> Pertahankan </a:t>
            </a:r>
            <a:r>
              <a:rPr lang="id-ID" sz="2800" b="1" dirty="0" smtClean="0"/>
              <a:t>semangat</a:t>
            </a:r>
            <a:r>
              <a:rPr lang="id-ID" sz="2800" dirty="0" smtClean="0"/>
              <a:t> </a:t>
            </a:r>
          </a:p>
          <a:p>
            <a:r>
              <a:rPr lang="id-ID" sz="2800" dirty="0" smtClean="0"/>
              <a:t>    menjawab </a:t>
            </a:r>
            <a:r>
              <a:rPr lang="id-ID" sz="2800" b="1" dirty="0" smtClean="0"/>
              <a:t>tantangan</a:t>
            </a:r>
          </a:p>
          <a:p>
            <a:pPr>
              <a:buFont typeface="Wingdings" pitchFamily="2" charset="2"/>
              <a:buChar char="Ø"/>
            </a:pPr>
            <a:r>
              <a:rPr lang="id-ID" sz="2800" dirty="0" smtClean="0"/>
              <a:t> Miliki </a:t>
            </a:r>
            <a:r>
              <a:rPr lang="id-ID" sz="2800" b="1" dirty="0" smtClean="0"/>
              <a:t>perspektif jangka </a:t>
            </a:r>
          </a:p>
          <a:p>
            <a:r>
              <a:rPr lang="id-ID" sz="2800" b="1" dirty="0" smtClean="0"/>
              <a:t>    panjang</a:t>
            </a:r>
            <a:endParaRPr lang="id-ID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361984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0" y="1196752"/>
            <a:ext cx="12192000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dist="17961" dir="2700000" algn="ctr" rotWithShape="0">
              <a:schemeClr val="bg1">
                <a:lumMod val="50000"/>
              </a:schemeClr>
            </a:outerShdw>
          </a:effectLst>
          <a:extLst/>
        </p:spPr>
        <p:txBody>
          <a:bodyPr lIns="72000" tIns="144000" rIns="0" anchor="ctr" anchorCtr="0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id-ID" sz="4000" b="1" i="1" dirty="0" smtClean="0">
                <a:solidFill>
                  <a:schemeClr val="accent1">
                    <a:lumMod val="75000"/>
                  </a:schemeClr>
                </a:solidFill>
                <a:effectLst>
                  <a:glow rad="50800">
                    <a:schemeClr val="bg1">
                      <a:lumMod val="85000"/>
                      <a:alpha val="16000"/>
                    </a:schemeClr>
                  </a:glow>
                </a:effectLst>
                <a:latin typeface="+mj-lt"/>
              </a:rPr>
              <a:t>Continuous Improvement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48683" y="1187430"/>
            <a:ext cx="12192000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altLang="ja-JP" sz="4800" b="1" i="1" dirty="0" smtClean="0">
                <a:solidFill>
                  <a:schemeClr val="bg2"/>
                </a:solidFill>
                <a:ea typeface="MS PGothic" pitchFamily="34" charset="-128"/>
              </a:rPr>
              <a:t>Pilar The Toyota Way</a:t>
            </a:r>
            <a:endParaRPr lang="en-US" altLang="ja-JP" sz="4800" b="1" i="1" dirty="0" smtClean="0">
              <a:solidFill>
                <a:schemeClr val="bg2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351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0" y="1196752"/>
            <a:ext cx="12192000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dist="17961" dir="2700000" algn="ctr" rotWithShape="0">
              <a:schemeClr val="bg1">
                <a:lumMod val="50000"/>
              </a:schemeClr>
            </a:outerShdw>
          </a:effectLst>
          <a:extLst/>
        </p:spPr>
        <p:txBody>
          <a:bodyPr lIns="72000" tIns="144000" rIns="0" anchor="ctr" anchorCtr="0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id-ID" sz="4000" b="1" i="1" dirty="0" smtClean="0">
                <a:solidFill>
                  <a:schemeClr val="accent1">
                    <a:lumMod val="75000"/>
                  </a:schemeClr>
                </a:solidFill>
                <a:effectLst>
                  <a:glow rad="50800">
                    <a:schemeClr val="bg1">
                      <a:lumMod val="85000"/>
                      <a:alpha val="16000"/>
                    </a:schemeClr>
                  </a:glow>
                </a:effectLst>
                <a:latin typeface="+mj-lt"/>
              </a:rPr>
              <a:t>Continuous Improvement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9403" y="1844824"/>
            <a:ext cx="10753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/>
              <a:t>B. Kaizen</a:t>
            </a:r>
            <a:endParaRPr lang="id-ID" sz="4000" b="1" dirty="0"/>
          </a:p>
        </p:txBody>
      </p:sp>
      <p:pic>
        <p:nvPicPr>
          <p:cNvPr id="7170" name="Picture 2" descr="D:\TAM\Project Document\Materi Training\Gambar Slide\improvement.jpg"/>
          <p:cNvPicPr>
            <a:picLocks noChangeAspect="1" noChangeArrowheads="1"/>
          </p:cNvPicPr>
          <p:nvPr/>
        </p:nvPicPr>
        <p:blipFill>
          <a:blip r:embed="rId3" cstate="print">
            <a:lum bright="37000" contrast="-17000"/>
          </a:blip>
          <a:srcRect/>
          <a:stretch>
            <a:fillRect/>
          </a:stretch>
        </p:blipFill>
        <p:spPr bwMode="auto">
          <a:xfrm>
            <a:off x="5910064" y="3426084"/>
            <a:ext cx="628193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43339" y="2546902"/>
            <a:ext cx="1204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Selalu </a:t>
            </a:r>
            <a:r>
              <a:rPr lang="id-ID" sz="2800" b="1" dirty="0" smtClean="0"/>
              <a:t>meningkatkan bisnis </a:t>
            </a:r>
            <a:r>
              <a:rPr lang="id-ID" sz="2800" dirty="0" smtClean="0"/>
              <a:t>secara terus menerus </a:t>
            </a:r>
            <a:r>
              <a:rPr lang="id-ID" sz="2800" b="1" dirty="0" smtClean="0"/>
              <a:t>untuk mendorong inovasi</a:t>
            </a:r>
            <a:endParaRPr lang="id-ID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3339" y="3789040"/>
            <a:ext cx="59526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d-ID" sz="2800" dirty="0" smtClean="0"/>
              <a:t> Adopsi pola pikir </a:t>
            </a:r>
            <a:r>
              <a:rPr lang="id-ID" sz="2800" b="1" dirty="0" smtClean="0"/>
              <a:t>Kaizen &amp; </a:t>
            </a:r>
          </a:p>
          <a:p>
            <a:r>
              <a:rPr lang="id-ID" sz="2800" b="1" dirty="0" smtClean="0"/>
              <a:t>     inovatif</a:t>
            </a:r>
          </a:p>
          <a:p>
            <a:pPr>
              <a:buFont typeface="Wingdings" pitchFamily="2" charset="2"/>
              <a:buChar char="Ø"/>
            </a:pPr>
            <a:r>
              <a:rPr lang="id-ID" sz="2800" b="1" dirty="0" smtClean="0"/>
              <a:t> </a:t>
            </a:r>
            <a:r>
              <a:rPr lang="id-ID" sz="2800" dirty="0" smtClean="0"/>
              <a:t>Bangun sistem yang </a:t>
            </a:r>
            <a:r>
              <a:rPr lang="id-ID" sz="2800" b="1" dirty="0" smtClean="0"/>
              <a:t>Lean </a:t>
            </a:r>
          </a:p>
          <a:p>
            <a:r>
              <a:rPr lang="id-ID" sz="2800" b="1" dirty="0" smtClean="0"/>
              <a:t>    (Efisien)</a:t>
            </a:r>
          </a:p>
          <a:p>
            <a:pPr>
              <a:buFont typeface="Wingdings" pitchFamily="2" charset="2"/>
              <a:buChar char="Ø"/>
            </a:pPr>
            <a:r>
              <a:rPr lang="id-ID" sz="2800" b="1" dirty="0" smtClean="0"/>
              <a:t> </a:t>
            </a:r>
            <a:r>
              <a:rPr lang="id-ID" sz="2800" dirty="0" smtClean="0"/>
              <a:t>Sistem organisasi yang </a:t>
            </a:r>
          </a:p>
          <a:p>
            <a:r>
              <a:rPr lang="id-ID" sz="2800" dirty="0" smtClean="0"/>
              <a:t>    </a:t>
            </a:r>
            <a:r>
              <a:rPr lang="id-ID" sz="2800" b="1" dirty="0" smtClean="0"/>
              <a:t>mendorong untuk belajar</a:t>
            </a:r>
            <a:endParaRPr lang="id-ID" sz="2800" b="1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48683" y="381000"/>
            <a:ext cx="12192000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altLang="ja-JP" sz="4800" b="1" i="1" smtClean="0">
                <a:ea typeface="MS PGothic" pitchFamily="34" charset="-128"/>
              </a:rPr>
              <a:t>Pilar The Toyota Way</a:t>
            </a:r>
            <a:endParaRPr lang="en-US" altLang="ja-JP" sz="4800" b="1" i="1" dirty="0" smtClean="0">
              <a:ea typeface="MS PGothic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361984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99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0" y="1196752"/>
            <a:ext cx="12192000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dist="17961" dir="2700000" algn="ctr" rotWithShape="0">
              <a:schemeClr val="bg1">
                <a:lumMod val="50000"/>
              </a:schemeClr>
            </a:outerShdw>
          </a:effectLst>
          <a:extLst/>
        </p:spPr>
        <p:txBody>
          <a:bodyPr lIns="72000" tIns="144000" rIns="0" anchor="ctr" anchorCtr="0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id-ID" sz="4000" b="1" i="1" dirty="0" smtClean="0">
                <a:solidFill>
                  <a:schemeClr val="accent1">
                    <a:lumMod val="75000"/>
                  </a:schemeClr>
                </a:solidFill>
                <a:effectLst>
                  <a:glow rad="50800">
                    <a:schemeClr val="bg1">
                      <a:lumMod val="85000"/>
                      <a:alpha val="16000"/>
                    </a:schemeClr>
                  </a:glow>
                </a:effectLst>
                <a:latin typeface="+mj-lt"/>
              </a:rPr>
              <a:t>Continuous Improvement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3339" y="1844825"/>
            <a:ext cx="12048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/>
              <a:t>C. Genchi Genbutsu</a:t>
            </a:r>
            <a:endParaRPr lang="id-ID" sz="3600" b="1" dirty="0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92" y="3373401"/>
            <a:ext cx="6288021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43339" y="2476053"/>
            <a:ext cx="120486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ja-JP" sz="2600" dirty="0" smtClean="0"/>
              <a:t>Menemukan </a:t>
            </a:r>
            <a:r>
              <a:rPr lang="id-ID" altLang="ja-JP" sz="2600" b="1" dirty="0" smtClean="0"/>
              <a:t>fakta langsung dari sumber</a:t>
            </a:r>
            <a:r>
              <a:rPr lang="id-ID" altLang="ja-JP" sz="2600" dirty="0" smtClean="0"/>
              <a:t>, </a:t>
            </a:r>
            <a:r>
              <a:rPr lang="en-US" altLang="ja-JP" sz="2600" dirty="0" err="1" smtClean="0"/>
              <a:t>untuk</a:t>
            </a:r>
            <a:r>
              <a:rPr lang="en-US" altLang="ja-JP" sz="2600" dirty="0" smtClean="0"/>
              <a:t> </a:t>
            </a:r>
            <a:r>
              <a:rPr lang="en-US" altLang="ja-JP" sz="2600" dirty="0" err="1" smtClean="0"/>
              <a:t>membuat</a:t>
            </a:r>
            <a:r>
              <a:rPr lang="en-US" altLang="ja-JP" sz="2600" dirty="0" smtClean="0"/>
              <a:t> </a:t>
            </a:r>
            <a:r>
              <a:rPr lang="en-US" altLang="ja-JP" sz="2600" dirty="0" err="1" smtClean="0"/>
              <a:t>keputusan</a:t>
            </a:r>
            <a:r>
              <a:rPr lang="en-US" altLang="ja-JP" sz="2600" dirty="0" smtClean="0"/>
              <a:t> yang </a:t>
            </a:r>
            <a:r>
              <a:rPr lang="en-US" altLang="ja-JP" sz="2600" dirty="0" err="1" smtClean="0"/>
              <a:t>benar</a:t>
            </a:r>
            <a:r>
              <a:rPr lang="en-US" altLang="ja-JP" sz="2600" dirty="0" smtClean="0"/>
              <a:t>, </a:t>
            </a:r>
            <a:r>
              <a:rPr lang="en-US" altLang="ja-JP" sz="2600" b="1" dirty="0" err="1" smtClean="0"/>
              <a:t>membangun</a:t>
            </a:r>
            <a:r>
              <a:rPr lang="en-US" altLang="ja-JP" sz="2600" b="1" dirty="0" smtClean="0"/>
              <a:t> </a:t>
            </a:r>
            <a:r>
              <a:rPr lang="en-US" altLang="ja-JP" sz="2600" b="1" dirty="0" err="1" smtClean="0"/>
              <a:t>kesepakatan</a:t>
            </a:r>
            <a:r>
              <a:rPr lang="en-US" altLang="ja-JP" sz="2600" b="1" dirty="0" smtClean="0"/>
              <a:t> </a:t>
            </a:r>
            <a:r>
              <a:rPr lang="en-US" altLang="ja-JP" sz="2600" dirty="0" err="1" smtClean="0"/>
              <a:t>untuk</a:t>
            </a:r>
            <a:r>
              <a:rPr lang="en-US" altLang="ja-JP" sz="2600" dirty="0" smtClean="0"/>
              <a:t> </a:t>
            </a:r>
            <a:r>
              <a:rPr lang="en-US" altLang="ja-JP" sz="2600" dirty="0" err="1" smtClean="0"/>
              <a:t>mencapai</a:t>
            </a:r>
            <a:r>
              <a:rPr lang="en-US" altLang="ja-JP" sz="2600" dirty="0" smtClean="0"/>
              <a:t> </a:t>
            </a:r>
            <a:r>
              <a:rPr lang="en-US" altLang="ja-JP" sz="2600" dirty="0" err="1" smtClean="0"/>
              <a:t>sasaran</a:t>
            </a:r>
            <a:r>
              <a:rPr lang="en-US" altLang="ja-JP" sz="2600" dirty="0" smtClean="0"/>
              <a:t>.</a:t>
            </a:r>
            <a:endParaRPr lang="id-ID" sz="2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80043" y="3688774"/>
            <a:ext cx="59526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d-ID" sz="2800" b="1" dirty="0" smtClean="0"/>
              <a:t> Menuju tempat &amp; lihat</a:t>
            </a:r>
          </a:p>
          <a:p>
            <a:endParaRPr lang="id-ID" sz="1400" dirty="0" smtClean="0"/>
          </a:p>
          <a:p>
            <a:pPr>
              <a:buFont typeface="Wingdings" pitchFamily="2" charset="2"/>
              <a:buChar char="Ø"/>
            </a:pPr>
            <a:r>
              <a:rPr lang="id-ID" sz="2800" b="1" dirty="0" smtClean="0"/>
              <a:t> </a:t>
            </a:r>
            <a:r>
              <a:rPr lang="id-ID" sz="2800" dirty="0" smtClean="0"/>
              <a:t>Ciptakan </a:t>
            </a:r>
            <a:r>
              <a:rPr lang="id-ID" sz="2800" b="1" dirty="0" smtClean="0"/>
              <a:t>konsensus </a:t>
            </a:r>
            <a:r>
              <a:rPr lang="id-ID" sz="2800" dirty="0" smtClean="0"/>
              <a:t>yang </a:t>
            </a:r>
          </a:p>
          <a:p>
            <a:r>
              <a:rPr lang="id-ID" sz="2800" dirty="0" smtClean="0"/>
              <a:t>     efektif</a:t>
            </a:r>
          </a:p>
          <a:p>
            <a:endParaRPr lang="id-ID" sz="1400" dirty="0" smtClean="0"/>
          </a:p>
          <a:p>
            <a:pPr>
              <a:buFont typeface="Wingdings" pitchFamily="2" charset="2"/>
              <a:buChar char="Ø"/>
            </a:pPr>
            <a:r>
              <a:rPr lang="id-ID" sz="2800" b="1" dirty="0" smtClean="0"/>
              <a:t> Komitmen </a:t>
            </a:r>
            <a:r>
              <a:rPr lang="id-ID" sz="2800" dirty="0" smtClean="0"/>
              <a:t>pada </a:t>
            </a:r>
          </a:p>
          <a:p>
            <a:r>
              <a:rPr lang="id-ID" sz="2800" dirty="0" smtClean="0"/>
              <a:t>    pencapaian hasil</a:t>
            </a:r>
            <a:endParaRPr lang="id-ID" sz="2800" b="1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48683" y="381000"/>
            <a:ext cx="12192000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altLang="ja-JP" sz="4800" b="1" i="1" dirty="0" smtClean="0">
                <a:ea typeface="MS PGothic" pitchFamily="34" charset="-128"/>
              </a:rPr>
              <a:t>Pilar The Toyota Way</a:t>
            </a:r>
            <a:endParaRPr lang="en-US" altLang="ja-JP" sz="4800" b="1" i="1" dirty="0" smtClean="0">
              <a:ea typeface="MS PGothic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361984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69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0" y="1196752"/>
            <a:ext cx="12192000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dist="17961" dir="2700000" algn="ctr" rotWithShape="0">
              <a:schemeClr val="bg1">
                <a:lumMod val="50000"/>
              </a:schemeClr>
            </a:outerShdw>
          </a:effectLst>
          <a:extLst/>
        </p:spPr>
        <p:txBody>
          <a:bodyPr lIns="72000" tIns="144000" rIns="0" anchor="ctr" anchorCtr="0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id-ID" sz="4000" b="1" i="1" dirty="0" smtClean="0">
                <a:solidFill>
                  <a:schemeClr val="accent1">
                    <a:lumMod val="75000"/>
                  </a:schemeClr>
                </a:solidFill>
                <a:effectLst>
                  <a:glow rad="50800">
                    <a:schemeClr val="bg1">
                      <a:lumMod val="85000"/>
                      <a:alpha val="16000"/>
                    </a:schemeClr>
                  </a:glow>
                </a:effectLst>
                <a:latin typeface="+mj-lt"/>
              </a:rPr>
              <a:t>Respect For People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328" y="1844825"/>
            <a:ext cx="12144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/>
              <a:t>D. Respect</a:t>
            </a:r>
            <a:endParaRPr lang="id-ID" sz="3600" b="1" dirty="0"/>
          </a:p>
        </p:txBody>
      </p:sp>
      <p:pic>
        <p:nvPicPr>
          <p:cNvPr id="9218" name="Picture 2" descr="D:\TAM\Project Document\Materi Training\Gambar Slide\hargai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9630" r="13326"/>
          <a:stretch>
            <a:fillRect/>
          </a:stretch>
        </p:blipFill>
        <p:spPr bwMode="auto">
          <a:xfrm>
            <a:off x="6171229" y="3579827"/>
            <a:ext cx="6048672" cy="3019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43339" y="2492897"/>
            <a:ext cx="12048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/>
              <a:t>Menghargai dan menghormati </a:t>
            </a:r>
            <a:r>
              <a:rPr lang="id-ID" sz="2800" dirty="0" smtClean="0"/>
              <a:t>orang lain, mengambil tanggung jawab untuk </a:t>
            </a:r>
            <a:r>
              <a:rPr lang="id-ID" sz="2800" b="1" dirty="0" smtClean="0"/>
              <a:t>membangun rasa saling percaya </a:t>
            </a:r>
            <a:endParaRPr lang="id-ID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626660"/>
            <a:ext cx="59268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d-ID" sz="2600" dirty="0" smtClean="0"/>
              <a:t> </a:t>
            </a:r>
            <a:r>
              <a:rPr lang="id-ID" sz="2600" b="1" dirty="0" smtClean="0"/>
              <a:t>Menghormati semua customer </a:t>
            </a:r>
          </a:p>
          <a:p>
            <a:r>
              <a:rPr lang="id-ID" sz="2600" dirty="0" smtClean="0"/>
              <a:t>    (internal &amp; eksternal)</a:t>
            </a:r>
          </a:p>
          <a:p>
            <a:endParaRPr lang="id-ID" sz="1000" dirty="0" smtClean="0"/>
          </a:p>
          <a:p>
            <a:pPr>
              <a:buFont typeface="Wingdings" pitchFamily="2" charset="2"/>
              <a:buChar char="Ø"/>
            </a:pPr>
            <a:r>
              <a:rPr lang="id-ID" sz="2600" b="1" dirty="0" smtClean="0"/>
              <a:t> Saling percaya </a:t>
            </a:r>
            <a:r>
              <a:rPr lang="id-ID" sz="2600" dirty="0" smtClean="0"/>
              <a:t>&amp; tanggung </a:t>
            </a:r>
          </a:p>
          <a:p>
            <a:r>
              <a:rPr lang="id-ID" sz="2600" dirty="0" smtClean="0"/>
              <a:t>    jawab bersama</a:t>
            </a:r>
          </a:p>
          <a:p>
            <a:endParaRPr lang="id-ID" sz="1000" dirty="0" smtClean="0"/>
          </a:p>
          <a:p>
            <a:pPr>
              <a:buFont typeface="Wingdings" pitchFamily="2" charset="2"/>
              <a:buChar char="Ø"/>
            </a:pPr>
            <a:r>
              <a:rPr lang="id-ID" sz="2600" b="1" dirty="0" smtClean="0"/>
              <a:t> Jujur, efektif &amp; komunikasi </a:t>
            </a:r>
          </a:p>
          <a:p>
            <a:r>
              <a:rPr lang="id-ID" sz="2600" b="1" dirty="0" smtClean="0"/>
              <a:t>    yang tulus</a:t>
            </a:r>
            <a:endParaRPr lang="id-ID" sz="2600" b="1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48683" y="381000"/>
            <a:ext cx="12192000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altLang="ja-JP" sz="4800" b="1" i="1" smtClean="0">
                <a:ea typeface="MS PGothic" pitchFamily="34" charset="-128"/>
              </a:rPr>
              <a:t>Pilar The Toyota Way</a:t>
            </a:r>
            <a:endParaRPr lang="en-US" altLang="ja-JP" sz="4800" b="1" i="1" dirty="0" smtClean="0">
              <a:ea typeface="MS PGothic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361984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08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0" y="1196752"/>
            <a:ext cx="12192000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dist="17961" dir="2700000" algn="ctr" rotWithShape="0">
              <a:schemeClr val="bg1">
                <a:lumMod val="50000"/>
              </a:schemeClr>
            </a:outerShdw>
          </a:effectLst>
          <a:extLst/>
        </p:spPr>
        <p:txBody>
          <a:bodyPr lIns="72000" tIns="144000" rIns="0" anchor="ctr" anchorCtr="0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id-ID" sz="4000" b="1" i="1" dirty="0" smtClean="0">
                <a:solidFill>
                  <a:schemeClr val="accent1">
                    <a:lumMod val="75000"/>
                  </a:schemeClr>
                </a:solidFill>
                <a:effectLst>
                  <a:glow rad="50800">
                    <a:schemeClr val="bg1">
                      <a:lumMod val="85000"/>
                      <a:alpha val="16000"/>
                    </a:schemeClr>
                  </a:glow>
                </a:effectLst>
                <a:latin typeface="+mj-lt"/>
              </a:rPr>
              <a:t>Respect For People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3339" y="1844825"/>
            <a:ext cx="1180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/>
              <a:t>E. Teamwork</a:t>
            </a:r>
            <a:endParaRPr lang="id-ID" sz="3600" b="1" dirty="0"/>
          </a:p>
        </p:txBody>
      </p:sp>
      <p:pic>
        <p:nvPicPr>
          <p:cNvPr id="10242" name="Picture 2" descr="D:\TAM\Project Document\Materi Training\Gambar Slide\kerja sama.jpg"/>
          <p:cNvPicPr>
            <a:picLocks noChangeAspect="1" noChangeArrowheads="1"/>
          </p:cNvPicPr>
          <p:nvPr/>
        </p:nvPicPr>
        <p:blipFill>
          <a:blip r:embed="rId3" cstate="print"/>
          <a:srcRect r="50754"/>
          <a:stretch>
            <a:fillRect/>
          </a:stretch>
        </p:blipFill>
        <p:spPr bwMode="auto">
          <a:xfrm>
            <a:off x="158357" y="3423430"/>
            <a:ext cx="5519936" cy="2996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31371" y="2420889"/>
            <a:ext cx="11713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Merangsang </a:t>
            </a:r>
            <a:r>
              <a:rPr lang="id-ID" sz="2800" b="1" dirty="0" smtClean="0"/>
              <a:t>pertumbuhan pribadi &amp; profesionalisme</a:t>
            </a:r>
            <a:r>
              <a:rPr lang="id-ID" sz="2800" dirty="0" smtClean="0"/>
              <a:t>, </a:t>
            </a:r>
            <a:r>
              <a:rPr lang="id-ID" sz="2800" b="1" dirty="0" smtClean="0"/>
              <a:t>berbagi kesempatan </a:t>
            </a:r>
            <a:r>
              <a:rPr lang="id-ID" sz="2800" dirty="0" smtClean="0"/>
              <a:t>berkembang &amp; maksimalkan </a:t>
            </a:r>
            <a:r>
              <a:rPr lang="id-ID" sz="2800" b="1" dirty="0" smtClean="0"/>
              <a:t>performa team</a:t>
            </a:r>
            <a:endParaRPr lang="id-ID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03979" y="3707299"/>
            <a:ext cx="62880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d-ID" sz="2800" dirty="0" smtClean="0"/>
              <a:t> </a:t>
            </a:r>
            <a:r>
              <a:rPr lang="id-ID" sz="2800" b="1" dirty="0" smtClean="0"/>
              <a:t>Komitmen</a:t>
            </a:r>
            <a:r>
              <a:rPr lang="id-ID" sz="2800" dirty="0" smtClean="0"/>
              <a:t> untuk belajar</a:t>
            </a:r>
          </a:p>
          <a:p>
            <a:pPr>
              <a:buFont typeface="Wingdings" pitchFamily="2" charset="2"/>
              <a:buChar char="Ø"/>
            </a:pPr>
            <a:r>
              <a:rPr lang="id-ID" sz="2800" dirty="0" smtClean="0"/>
              <a:t> Motivasi </a:t>
            </a:r>
            <a:r>
              <a:rPr lang="id-ID" sz="2800" b="1" dirty="0" smtClean="0"/>
              <a:t>mengembangkan </a:t>
            </a:r>
          </a:p>
          <a:p>
            <a:r>
              <a:rPr lang="id-ID" sz="2800" b="1" dirty="0" smtClean="0"/>
              <a:t>    diri</a:t>
            </a:r>
          </a:p>
          <a:p>
            <a:pPr>
              <a:buFont typeface="Wingdings" pitchFamily="2" charset="2"/>
              <a:buChar char="Ø"/>
            </a:pPr>
            <a:r>
              <a:rPr lang="id-ID" sz="2800" dirty="0" smtClean="0"/>
              <a:t> </a:t>
            </a:r>
            <a:r>
              <a:rPr lang="id-ID" sz="2800" b="1" dirty="0" smtClean="0"/>
              <a:t>Menghormati individu</a:t>
            </a:r>
          </a:p>
          <a:p>
            <a:pPr>
              <a:buFont typeface="Wingdings" pitchFamily="2" charset="2"/>
              <a:buChar char="Ø"/>
            </a:pPr>
            <a:r>
              <a:rPr lang="id-ID" sz="2800" dirty="0" smtClean="0"/>
              <a:t> Wujudkan </a:t>
            </a:r>
            <a:r>
              <a:rPr lang="id-ID" sz="2800" b="1" dirty="0" smtClean="0"/>
              <a:t>kekuatan   </a:t>
            </a:r>
          </a:p>
          <a:p>
            <a:r>
              <a:rPr lang="id-ID" sz="2800" b="1" dirty="0" smtClean="0"/>
              <a:t>    konsolidasi team</a:t>
            </a:r>
            <a:endParaRPr lang="id-ID" sz="2800" b="1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48683" y="381000"/>
            <a:ext cx="12192000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altLang="ja-JP" sz="4800" b="1" i="1" smtClean="0">
                <a:ea typeface="MS PGothic" pitchFamily="34" charset="-128"/>
              </a:rPr>
              <a:t>Pilar The Toyota Way</a:t>
            </a:r>
            <a:endParaRPr lang="en-US" altLang="ja-JP" sz="4800" b="1" i="1" dirty="0" smtClean="0">
              <a:ea typeface="MS PGothic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361984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60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815413" y="2420888"/>
            <a:ext cx="10753195" cy="1008112"/>
          </a:xfrm>
          <a:prstGeom prst="wedgeRoundRectCallout">
            <a:avLst>
              <a:gd name="adj1" fmla="val -6187"/>
              <a:gd name="adj2" fmla="val 11352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6752"/>
            <a:ext cx="12192000" cy="685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ja-JP" b="1" dirty="0" smtClean="0">
                <a:ea typeface="MS PGothic" pitchFamily="34" charset="-128"/>
              </a:rPr>
              <a:t>Build Your Own T</a:t>
            </a:r>
            <a:r>
              <a:rPr lang="id-ID" altLang="ja-JP" b="1" dirty="0" smtClean="0">
                <a:ea typeface="MS PGothic" pitchFamily="34" charset="-128"/>
              </a:rPr>
              <a:t>oyota Way</a:t>
            </a:r>
            <a:r>
              <a:rPr lang="en-US" altLang="ja-JP" b="1" dirty="0" smtClean="0">
                <a:ea typeface="MS PGothic" pitchFamily="34" charset="-128"/>
              </a:rPr>
              <a:t> Story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70417" y="2420888"/>
            <a:ext cx="116078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ja-JP" altLang="en-US" sz="3200" b="0" i="1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n-US" altLang="ja-JP" sz="3200" b="1" i="1" dirty="0">
                <a:solidFill>
                  <a:schemeClr val="accent1">
                    <a:lumMod val="50000"/>
                  </a:schemeClr>
                </a:solidFill>
              </a:rPr>
              <a:t>To apply </a:t>
            </a:r>
            <a:r>
              <a:rPr lang="en-US" altLang="ja-JP" sz="3200" b="0" i="1" dirty="0">
                <a:solidFill>
                  <a:schemeClr val="accent1">
                    <a:lumMod val="50000"/>
                  </a:schemeClr>
                </a:solidFill>
              </a:rPr>
              <a:t>the words of the Toyota Way you must </a:t>
            </a:r>
            <a:r>
              <a:rPr lang="en-US" altLang="ja-JP" sz="3200" b="1" i="1" dirty="0">
                <a:solidFill>
                  <a:schemeClr val="accent1">
                    <a:lumMod val="50000"/>
                  </a:schemeClr>
                </a:solidFill>
              </a:rPr>
              <a:t>have your own </a:t>
            </a:r>
            <a:r>
              <a:rPr lang="en-US" altLang="ja-JP" sz="3200" b="1" i="1" dirty="0" smtClean="0">
                <a:solidFill>
                  <a:schemeClr val="accent1">
                    <a:lumMod val="50000"/>
                  </a:schemeClr>
                </a:solidFill>
              </a:rPr>
              <a:t>stories</a:t>
            </a:r>
            <a:r>
              <a:rPr lang="id-ID" altLang="ja-JP" sz="3200" i="1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  <a:endParaRPr lang="en-US" altLang="ja-JP" sz="32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spcBef>
                <a:spcPct val="0"/>
              </a:spcBef>
            </a:pPr>
            <a:endParaRPr lang="en-US" altLang="ja-JP" sz="3200" b="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spcBef>
                <a:spcPct val="0"/>
              </a:spcBef>
            </a:pPr>
            <a:endParaRPr lang="en-US" altLang="ja-JP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14" descr="Akio Toyod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3" y="4197498"/>
            <a:ext cx="2266951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440150" y="4995692"/>
            <a:ext cx="4381500" cy="157030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altLang="ja-JP" sz="3200" b="1" dirty="0"/>
              <a:t>Akio Toyoda      </a:t>
            </a:r>
          </a:p>
          <a:p>
            <a:r>
              <a:rPr lang="en-US" altLang="ja-JP" sz="3200" b="0" dirty="0"/>
              <a:t>TMC President</a:t>
            </a:r>
          </a:p>
          <a:p>
            <a:r>
              <a:rPr lang="en-US" altLang="ja-JP" sz="3200" b="0" dirty="0"/>
              <a:t>2009 - present</a:t>
            </a:r>
            <a:endParaRPr lang="th-TH" sz="32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361984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16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39185" y="569333"/>
            <a:ext cx="11700932" cy="6858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39185" y="1048181"/>
            <a:ext cx="11700932" cy="1285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36552" y="569334"/>
            <a:ext cx="1160356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2704F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Aktivitas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5R</a:t>
            </a: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68301" y="1745672"/>
            <a:ext cx="4178300" cy="182879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90513" indent="-290513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Arial" charset="0"/>
              </a:rPr>
              <a:t>1. RINGKAS (</a:t>
            </a:r>
            <a:r>
              <a:rPr lang="en-US" altLang="en-US" sz="2000" b="1" dirty="0" err="1">
                <a:solidFill>
                  <a:srgbClr val="FF0000"/>
                </a:solidFill>
                <a:latin typeface="Arial" charset="0"/>
              </a:rPr>
              <a:t>Seiri</a:t>
            </a:r>
            <a:r>
              <a:rPr lang="en-US" altLang="en-US" sz="2000" b="1" dirty="0">
                <a:solidFill>
                  <a:srgbClr val="FF0000"/>
                </a:solidFill>
                <a:latin typeface="Arial" charset="0"/>
              </a:rPr>
              <a:t>)</a:t>
            </a:r>
          </a:p>
          <a:p>
            <a:pPr eaLnBrk="1" hangingPunct="1"/>
            <a:r>
              <a:rPr lang="en-US" altLang="en-US" sz="2000" b="1" dirty="0">
                <a:latin typeface="Arial" charset="0"/>
              </a:rPr>
              <a:t>    - </a:t>
            </a:r>
            <a:r>
              <a:rPr lang="en-US" altLang="en-US" sz="2000" b="1" dirty="0" err="1">
                <a:latin typeface="Arial" charset="0"/>
              </a:rPr>
              <a:t>Pisahkan</a:t>
            </a:r>
            <a:r>
              <a:rPr lang="en-US" altLang="en-US" sz="2000" b="1" dirty="0">
                <a:latin typeface="Arial" charset="0"/>
              </a:rPr>
              <a:t> </a:t>
            </a:r>
            <a:r>
              <a:rPr lang="en-US" altLang="en-US" sz="2000" b="1" dirty="0" err="1">
                <a:latin typeface="Arial" charset="0"/>
              </a:rPr>
              <a:t>mana</a:t>
            </a:r>
            <a:r>
              <a:rPr lang="en-US" altLang="en-US" sz="2000" b="1" dirty="0">
                <a:latin typeface="Arial" charset="0"/>
              </a:rPr>
              <a:t> </a:t>
            </a:r>
          </a:p>
          <a:p>
            <a:pPr eaLnBrk="1" hangingPunct="1"/>
            <a:r>
              <a:rPr lang="en-US" altLang="en-US" sz="2000" b="1" dirty="0">
                <a:latin typeface="Arial" charset="0"/>
              </a:rPr>
              <a:t>      yang </a:t>
            </a:r>
            <a:r>
              <a:rPr lang="en-US" altLang="en-US" sz="2000" b="1" dirty="0" err="1">
                <a:latin typeface="Arial" charset="0"/>
              </a:rPr>
              <a:t>perlu</a:t>
            </a:r>
            <a:r>
              <a:rPr lang="en-US" altLang="en-US" sz="2000" b="1" dirty="0">
                <a:latin typeface="Arial" charset="0"/>
              </a:rPr>
              <a:t> </a:t>
            </a:r>
            <a:r>
              <a:rPr lang="en-US" altLang="en-US" sz="2000" b="1" dirty="0" err="1">
                <a:latin typeface="Arial" charset="0"/>
              </a:rPr>
              <a:t>dan</a:t>
            </a:r>
            <a:r>
              <a:rPr lang="en-US" altLang="en-US" sz="2000" b="1" dirty="0">
                <a:latin typeface="Arial" charset="0"/>
              </a:rPr>
              <a:t> </a:t>
            </a:r>
            <a:r>
              <a:rPr lang="en-US" altLang="en-US" sz="2000" b="1" dirty="0" err="1">
                <a:latin typeface="Arial" charset="0"/>
              </a:rPr>
              <a:t>tidak</a:t>
            </a:r>
            <a:r>
              <a:rPr lang="en-US" altLang="en-US" sz="2000" b="1" dirty="0">
                <a:latin typeface="Arial" charset="0"/>
              </a:rPr>
              <a:t> </a:t>
            </a:r>
          </a:p>
          <a:p>
            <a:pPr eaLnBrk="1" hangingPunct="1"/>
            <a:r>
              <a:rPr lang="en-US" altLang="en-US" sz="2000" b="1" dirty="0">
                <a:latin typeface="Arial" charset="0"/>
              </a:rPr>
              <a:t>      </a:t>
            </a:r>
            <a:r>
              <a:rPr lang="en-US" altLang="en-US" sz="2000" b="1" dirty="0" err="1">
                <a:latin typeface="Arial" charset="0"/>
              </a:rPr>
              <a:t>serta</a:t>
            </a:r>
            <a:r>
              <a:rPr lang="en-US" altLang="en-US" sz="2000" b="1" dirty="0">
                <a:latin typeface="Arial" charset="0"/>
              </a:rPr>
              <a:t> </a:t>
            </a:r>
            <a:r>
              <a:rPr lang="en-US" altLang="en-US" sz="2000" b="1" dirty="0" err="1">
                <a:latin typeface="Arial" charset="0"/>
              </a:rPr>
              <a:t>buang</a:t>
            </a:r>
            <a:r>
              <a:rPr lang="en-US" altLang="en-US" sz="2000" b="1" dirty="0">
                <a:latin typeface="Arial" charset="0"/>
              </a:rPr>
              <a:t> yang </a:t>
            </a:r>
          </a:p>
          <a:p>
            <a:pPr eaLnBrk="1" hangingPunct="1"/>
            <a:r>
              <a:rPr lang="en-US" altLang="en-US" sz="2000" b="1" dirty="0">
                <a:latin typeface="Arial" charset="0"/>
              </a:rPr>
              <a:t>      </a:t>
            </a:r>
            <a:r>
              <a:rPr lang="en-US" altLang="en-US" sz="2000" b="1" dirty="0" err="1">
                <a:latin typeface="Arial" charset="0"/>
              </a:rPr>
              <a:t>tidak</a:t>
            </a:r>
            <a:r>
              <a:rPr lang="en-US" altLang="en-US" sz="2000" b="1" dirty="0">
                <a:latin typeface="Arial" charset="0"/>
              </a:rPr>
              <a:t> </a:t>
            </a:r>
            <a:r>
              <a:rPr lang="en-US" altLang="en-US" sz="2000" b="1" dirty="0" err="1">
                <a:latin typeface="Arial" charset="0"/>
              </a:rPr>
              <a:t>perlu</a:t>
            </a:r>
            <a:endParaRPr lang="en-US" altLang="en-US" sz="2000" b="1" dirty="0">
              <a:latin typeface="Arial" charset="0"/>
            </a:endParaRPr>
          </a:p>
        </p:txBody>
      </p:sp>
      <p:pic>
        <p:nvPicPr>
          <p:cNvPr id="6" name="Picture 16" descr="CIMG0053"/>
          <p:cNvPicPr>
            <a:picLocks noChangeAspect="1" noChangeArrowheads="1"/>
          </p:cNvPicPr>
          <p:nvPr/>
        </p:nvPicPr>
        <p:blipFill>
          <a:blip r:embed="rId2">
            <a:lum bright="3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" t="6250" r="9027" b="6406"/>
          <a:stretch>
            <a:fillRect/>
          </a:stretch>
        </p:blipFill>
        <p:spPr bwMode="auto">
          <a:xfrm>
            <a:off x="4749800" y="1745672"/>
            <a:ext cx="3759200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9"/>
          <p:cNvSpPr>
            <a:spLocks noChangeArrowheads="1"/>
          </p:cNvSpPr>
          <p:nvPr/>
        </p:nvSpPr>
        <p:spPr bwMode="auto">
          <a:xfrm>
            <a:off x="381000" y="4293611"/>
            <a:ext cx="4165600" cy="1866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90513" indent="-290513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Arial" charset="0"/>
              </a:rPr>
              <a:t>2. RAPIH (</a:t>
            </a:r>
            <a:r>
              <a:rPr lang="en-US" altLang="en-US" sz="2000" b="1" dirty="0" err="1">
                <a:solidFill>
                  <a:srgbClr val="FF0000"/>
                </a:solidFill>
                <a:latin typeface="Arial" charset="0"/>
              </a:rPr>
              <a:t>Seiton</a:t>
            </a:r>
            <a:r>
              <a:rPr lang="en-US" altLang="en-US" sz="2000" b="1" dirty="0">
                <a:solidFill>
                  <a:srgbClr val="FF0000"/>
                </a:solidFill>
                <a:latin typeface="Arial" charset="0"/>
              </a:rPr>
              <a:t>)</a:t>
            </a:r>
          </a:p>
          <a:p>
            <a:pPr eaLnBrk="1" hangingPunct="1"/>
            <a:r>
              <a:rPr lang="en-US" altLang="en-US" sz="2000" b="1" dirty="0">
                <a:latin typeface="Arial" charset="0"/>
              </a:rPr>
              <a:t>    - </a:t>
            </a:r>
            <a:r>
              <a:rPr lang="en-US" altLang="en-US" sz="2000" b="1" dirty="0" err="1">
                <a:latin typeface="Arial" charset="0"/>
              </a:rPr>
              <a:t>Simpan</a:t>
            </a:r>
            <a:r>
              <a:rPr lang="en-US" altLang="en-US" sz="2000" b="1" dirty="0">
                <a:latin typeface="Arial" charset="0"/>
              </a:rPr>
              <a:t> </a:t>
            </a:r>
            <a:r>
              <a:rPr lang="en-US" altLang="en-US" sz="2000" b="1" dirty="0" err="1">
                <a:latin typeface="Arial" charset="0"/>
              </a:rPr>
              <a:t>barang</a:t>
            </a:r>
            <a:r>
              <a:rPr lang="en-US" altLang="en-US" sz="2000" b="1" dirty="0">
                <a:latin typeface="Arial" charset="0"/>
              </a:rPr>
              <a:t> </a:t>
            </a:r>
          </a:p>
          <a:p>
            <a:pPr eaLnBrk="1" hangingPunct="1"/>
            <a:r>
              <a:rPr lang="en-US" altLang="en-US" sz="2000" b="1" dirty="0">
                <a:latin typeface="Arial" charset="0"/>
              </a:rPr>
              <a:t>      </a:t>
            </a:r>
            <a:r>
              <a:rPr lang="en-US" altLang="en-US" sz="2000" b="1" dirty="0" err="1">
                <a:latin typeface="Arial" charset="0"/>
              </a:rPr>
              <a:t>sesuai</a:t>
            </a:r>
            <a:r>
              <a:rPr lang="en-US" altLang="en-US" sz="2000" b="1" dirty="0">
                <a:latin typeface="Arial" charset="0"/>
              </a:rPr>
              <a:t> </a:t>
            </a:r>
            <a:r>
              <a:rPr lang="en-US" altLang="en-US" sz="2000" b="1" dirty="0" err="1">
                <a:latin typeface="Arial" charset="0"/>
              </a:rPr>
              <a:t>tempatnya</a:t>
            </a:r>
            <a:r>
              <a:rPr lang="en-US" altLang="en-US" sz="2000" b="1" dirty="0">
                <a:latin typeface="Arial" charset="0"/>
              </a:rPr>
              <a:t> </a:t>
            </a:r>
            <a:endParaRPr lang="en-US" altLang="en-US" sz="2000" b="1" dirty="0" smtClean="0">
              <a:latin typeface="Arial" charset="0"/>
            </a:endParaRPr>
          </a:p>
          <a:p>
            <a:pPr eaLnBrk="1" hangingPunct="1"/>
            <a:r>
              <a:rPr lang="en-US" altLang="en-US" sz="2000" b="1" dirty="0" smtClean="0">
                <a:latin typeface="Arial" charset="0"/>
              </a:rPr>
              <a:t>      → </a:t>
            </a:r>
            <a:r>
              <a:rPr lang="en-US" altLang="en-US" sz="2000" b="1" dirty="0" err="1" smtClean="0">
                <a:latin typeface="Arial" charset="0"/>
              </a:rPr>
              <a:t>jika</a:t>
            </a:r>
            <a:r>
              <a:rPr lang="en-US" altLang="en-US" sz="2000" b="1" dirty="0" smtClean="0">
                <a:latin typeface="Arial" charset="0"/>
              </a:rPr>
              <a:t> </a:t>
            </a:r>
            <a:r>
              <a:rPr lang="en-US" altLang="en-US" sz="2000" b="1" dirty="0" err="1" smtClean="0">
                <a:latin typeface="Arial" charset="0"/>
              </a:rPr>
              <a:t>diperlukan</a:t>
            </a:r>
            <a:r>
              <a:rPr lang="en-US" altLang="en-US" sz="2000" b="1" dirty="0" smtClean="0">
                <a:latin typeface="Arial" charset="0"/>
              </a:rPr>
              <a:t> </a:t>
            </a:r>
          </a:p>
          <a:p>
            <a:pPr eaLnBrk="1" hangingPunct="1"/>
            <a:r>
              <a:rPr lang="en-US" altLang="en-US" sz="2000" b="1" dirty="0" smtClean="0">
                <a:latin typeface="Arial" charset="0"/>
              </a:rPr>
              <a:t>           </a:t>
            </a:r>
            <a:r>
              <a:rPr lang="en-US" altLang="en-US" sz="2000" b="1" dirty="0" err="1" smtClean="0">
                <a:latin typeface="Arial" charset="0"/>
              </a:rPr>
              <a:t>mudah</a:t>
            </a:r>
            <a:r>
              <a:rPr lang="en-US" altLang="en-US" sz="2000" b="1" dirty="0" smtClean="0">
                <a:latin typeface="Arial" charset="0"/>
              </a:rPr>
              <a:t> </a:t>
            </a:r>
            <a:r>
              <a:rPr lang="en-US" altLang="en-US" sz="2000" b="1" dirty="0" err="1">
                <a:latin typeface="Arial" charset="0"/>
              </a:rPr>
              <a:t>diambil</a:t>
            </a:r>
            <a:endParaRPr lang="en-US" altLang="en-US" sz="2000" b="1" dirty="0">
              <a:latin typeface="Arial" charset="0"/>
            </a:endParaRPr>
          </a:p>
        </p:txBody>
      </p:sp>
      <p:pic>
        <p:nvPicPr>
          <p:cNvPr id="8" name="Picture 20" descr="CIMG0054"/>
          <p:cNvPicPr>
            <a:picLocks noChangeAspect="1" noChangeArrowheads="1"/>
          </p:cNvPicPr>
          <p:nvPr/>
        </p:nvPicPr>
        <p:blipFill>
          <a:blip r:embed="rId3">
            <a:lum bright="3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2" t="7350" r="8662" b="7350"/>
          <a:stretch>
            <a:fillRect/>
          </a:stretch>
        </p:blipFill>
        <p:spPr bwMode="auto">
          <a:xfrm>
            <a:off x="4728634" y="4293611"/>
            <a:ext cx="3735917" cy="2179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P10608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4201" r="1912" b="9450"/>
          <a:stretch>
            <a:fillRect/>
          </a:stretch>
        </p:blipFill>
        <p:spPr bwMode="auto">
          <a:xfrm>
            <a:off x="8648701" y="4293611"/>
            <a:ext cx="3213100" cy="21796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 descr="P1060866"/>
          <p:cNvPicPr>
            <a:picLocks noChangeAspect="1" noChangeArrowheads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1745673"/>
            <a:ext cx="3278717" cy="21716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9220200" y="1393247"/>
            <a:ext cx="908051" cy="3063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chemeClr val="accent1">
                    <a:lumMod val="50000"/>
                  </a:schemeClr>
                </a:solidFill>
              </a:rPr>
              <a:t>Bekas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10845800" y="1393247"/>
            <a:ext cx="908051" cy="3063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 dirty="0" err="1">
                <a:solidFill>
                  <a:schemeClr val="accent1">
                    <a:lumMod val="50000"/>
                  </a:schemeClr>
                </a:solidFill>
              </a:rPr>
              <a:t>Baru</a:t>
            </a:r>
            <a:endParaRPr lang="en-US" alt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361984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60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7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2"/>
          <p:cNvSpPr txBox="1">
            <a:spLocks/>
          </p:cNvSpPr>
          <p:nvPr/>
        </p:nvSpPr>
        <p:spPr>
          <a:xfrm>
            <a:off x="480060" y="467360"/>
            <a:ext cx="11201400" cy="1233424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10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Teknisi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41120" y="1708030"/>
            <a:ext cx="9509760" cy="4882551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Penampilan</a:t>
            </a:r>
            <a:r>
              <a:rPr lang="en-US" dirty="0"/>
              <a:t> </a:t>
            </a:r>
            <a:r>
              <a:rPr lang="en-US" dirty="0" err="1"/>
              <a:t>Profesional</a:t>
            </a:r>
            <a:endParaRPr lang="en-US" dirty="0"/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Penanganan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hati-hati</a:t>
            </a:r>
            <a:endParaRPr lang="en-US" dirty="0"/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Kerapian</a:t>
            </a:r>
            <a:r>
              <a:rPr lang="en-US" dirty="0"/>
              <a:t>, </a:t>
            </a:r>
            <a:r>
              <a:rPr lang="en-US" dirty="0" err="1"/>
              <a:t>kebersihan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keteraturan</a:t>
            </a:r>
            <a:endParaRPr lang="en-US" dirty="0"/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Keselamatan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dirty="0"/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persiapan</a:t>
            </a:r>
            <a:endParaRPr lang="en-US" dirty="0"/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Pekerjaan</a:t>
            </a:r>
            <a:r>
              <a:rPr lang="en-US" dirty="0"/>
              <a:t> yang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diandalkan</a:t>
            </a:r>
            <a:endParaRPr lang="en-US" dirty="0"/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selesai</a:t>
            </a:r>
            <a:endParaRPr lang="en-US" dirty="0"/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dijanjikan</a:t>
            </a:r>
            <a:endParaRPr lang="en-US" dirty="0"/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Menyimpan</a:t>
            </a:r>
            <a:r>
              <a:rPr lang="en-US" dirty="0"/>
              <a:t> parts </a:t>
            </a:r>
            <a:r>
              <a:rPr lang="en-US" dirty="0" smtClean="0"/>
              <a:t>lama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ea typeface="MS Mincho"/>
                <a:cs typeface="Arial"/>
              </a:rPr>
              <a:t>Tindak</a:t>
            </a:r>
            <a:r>
              <a:rPr lang="en-US" dirty="0">
                <a:ea typeface="MS Mincho"/>
                <a:cs typeface="Arial"/>
              </a:rPr>
              <a:t> </a:t>
            </a:r>
            <a:r>
              <a:rPr lang="en-US" dirty="0" err="1" smtClean="0">
                <a:ea typeface="MS Mincho"/>
                <a:cs typeface="Arial"/>
              </a:rPr>
              <a:t>lanjut</a:t>
            </a:r>
            <a:endParaRPr lang="en-US" dirty="0">
              <a:ea typeface="MS Mincho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61984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05954" y="1624444"/>
            <a:ext cx="4464051" cy="1866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90513" indent="-290513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Arial" charset="0"/>
              </a:rPr>
              <a:t>3. RESIK (Seiso)</a:t>
            </a:r>
          </a:p>
          <a:p>
            <a:pPr eaLnBrk="1" hangingPunct="1"/>
            <a:r>
              <a:rPr lang="en-US" altLang="en-US" sz="2000" b="1">
                <a:latin typeface="Arial" charset="0"/>
              </a:rPr>
              <a:t>    - Jaga dan laksanakan</a:t>
            </a:r>
          </a:p>
          <a:p>
            <a:pPr eaLnBrk="1" hangingPunct="1"/>
            <a:r>
              <a:rPr lang="en-US" altLang="en-US" sz="2000" b="1">
                <a:latin typeface="Arial" charset="0"/>
              </a:rPr>
              <a:t>      kebersihan di area</a:t>
            </a:r>
          </a:p>
          <a:p>
            <a:pPr eaLnBrk="1" hangingPunct="1"/>
            <a:r>
              <a:rPr lang="en-US" altLang="en-US" sz="2000" b="1">
                <a:latin typeface="Arial" charset="0"/>
              </a:rPr>
              <a:t>      kerja setiap waktu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318654" y="4220008"/>
            <a:ext cx="4464051" cy="18573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90513" indent="-290513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Arial" charset="0"/>
              </a:rPr>
              <a:t>4. RAWAT (Seiketsu)</a:t>
            </a:r>
          </a:p>
          <a:p>
            <a:pPr eaLnBrk="1" hangingPunct="1"/>
            <a:r>
              <a:rPr lang="en-US" altLang="en-US" sz="2000" b="1">
                <a:latin typeface="Arial" charset="0"/>
              </a:rPr>
              <a:t>    - </a:t>
            </a:r>
            <a:r>
              <a:rPr lang="sv-SE" altLang="en-US" sz="2000" b="1">
                <a:latin typeface="Arial" charset="0"/>
              </a:rPr>
              <a:t>Buat Standar untuk </a:t>
            </a:r>
          </a:p>
          <a:p>
            <a:pPr eaLnBrk="1" hangingPunct="1"/>
            <a:r>
              <a:rPr lang="sv-SE" altLang="en-US" sz="2000" b="1">
                <a:latin typeface="Arial" charset="0"/>
              </a:rPr>
              <a:t>      menjaga kebersihan</a:t>
            </a:r>
          </a:p>
          <a:p>
            <a:pPr eaLnBrk="1" hangingPunct="1"/>
            <a:r>
              <a:rPr lang="sv-SE" altLang="en-US" sz="2000" b="1">
                <a:latin typeface="Arial" charset="0"/>
              </a:rPr>
              <a:t>      dan kerapihan</a:t>
            </a:r>
            <a:endParaRPr lang="en-US" altLang="en-US" sz="2000" b="1">
              <a:latin typeface="Arial" charset="0"/>
            </a:endParaRPr>
          </a:p>
        </p:txBody>
      </p:sp>
      <p:pic>
        <p:nvPicPr>
          <p:cNvPr id="9" name="Picture 15" descr="CIMG0050"/>
          <p:cNvPicPr>
            <a:picLocks noChangeAspect="1" noChangeArrowheads="1"/>
          </p:cNvPicPr>
          <p:nvPr/>
        </p:nvPicPr>
        <p:blipFill>
          <a:blip r:embed="rId2">
            <a:lum bright="4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6" t="7968" r="10434" b="7500"/>
          <a:stretch>
            <a:fillRect/>
          </a:stretch>
        </p:blipFill>
        <p:spPr bwMode="auto">
          <a:xfrm>
            <a:off x="4935105" y="1624444"/>
            <a:ext cx="3556000" cy="2127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MVC-045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" r="2370" b="5397"/>
          <a:stretch>
            <a:fillRect/>
          </a:stretch>
        </p:blipFill>
        <p:spPr bwMode="auto">
          <a:xfrm>
            <a:off x="8656205" y="1624444"/>
            <a:ext cx="3251200" cy="2127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 descr="CIMG0051"/>
          <p:cNvPicPr>
            <a:picLocks noChangeAspect="1" noChangeArrowheads="1"/>
          </p:cNvPicPr>
          <p:nvPr/>
        </p:nvPicPr>
        <p:blipFill>
          <a:blip r:embed="rId4">
            <a:lum bright="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t="4532" r="8559" b="6406"/>
          <a:stretch>
            <a:fillRect/>
          </a:stretch>
        </p:blipFill>
        <p:spPr bwMode="auto">
          <a:xfrm>
            <a:off x="4954154" y="4220007"/>
            <a:ext cx="3498851" cy="2074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P10608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55" y="4220008"/>
            <a:ext cx="3187700" cy="207486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39185" y="569333"/>
            <a:ext cx="11700932" cy="6858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39185" y="1048181"/>
            <a:ext cx="11700932" cy="1285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36552" y="569334"/>
            <a:ext cx="1160356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2704F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Aktivitas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5R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6361984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73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690033" y="1507165"/>
            <a:ext cx="4235449" cy="1866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90513" indent="-290513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Arial" pitchFamily="34" charset="0"/>
              </a:rPr>
              <a:t>5. RAJIN (</a:t>
            </a:r>
            <a:r>
              <a:rPr lang="en-US" altLang="en-US" sz="2000" b="1" dirty="0" err="1">
                <a:solidFill>
                  <a:srgbClr val="FF0000"/>
                </a:solidFill>
                <a:latin typeface="Arial" pitchFamily="34" charset="0"/>
              </a:rPr>
              <a:t>Shitsuke</a:t>
            </a:r>
            <a:r>
              <a:rPr lang="en-US" altLang="en-US" sz="2000" b="1" dirty="0">
                <a:solidFill>
                  <a:srgbClr val="FF0000"/>
                </a:solidFill>
                <a:latin typeface="Arial" pitchFamily="34" charset="0"/>
              </a:rPr>
              <a:t>)</a:t>
            </a:r>
          </a:p>
          <a:p>
            <a:pPr eaLnBrk="1" hangingPunct="1"/>
            <a:r>
              <a:rPr lang="en-US" altLang="en-US" sz="2000" b="1" dirty="0">
                <a:latin typeface="Arial" pitchFamily="34" charset="0"/>
              </a:rPr>
              <a:t>    - </a:t>
            </a:r>
            <a:r>
              <a:rPr lang="en-US" altLang="en-US" sz="2000" b="1" dirty="0" err="1">
                <a:latin typeface="Arial" pitchFamily="34" charset="0"/>
              </a:rPr>
              <a:t>Laksanakan</a:t>
            </a:r>
            <a:r>
              <a:rPr lang="en-US" altLang="en-US" sz="2000" b="1" dirty="0">
                <a:latin typeface="Arial" pitchFamily="34" charset="0"/>
              </a:rPr>
              <a:t> </a:t>
            </a:r>
            <a:r>
              <a:rPr lang="en-US" altLang="en-US" sz="2000" b="1" dirty="0" err="1">
                <a:latin typeface="Arial" pitchFamily="34" charset="0"/>
              </a:rPr>
              <a:t>tiap</a:t>
            </a:r>
            <a:r>
              <a:rPr lang="en-US" altLang="en-US" sz="2000" b="1" dirty="0">
                <a:latin typeface="Arial" pitchFamily="34" charset="0"/>
              </a:rPr>
              <a:t> </a:t>
            </a:r>
            <a:r>
              <a:rPr lang="en-US" altLang="en-US" sz="2000" b="1" dirty="0" err="1">
                <a:latin typeface="Arial" pitchFamily="34" charset="0"/>
              </a:rPr>
              <a:t>hari</a:t>
            </a:r>
            <a:r>
              <a:rPr lang="en-US" altLang="en-US" sz="2000" b="1" dirty="0">
                <a:latin typeface="Arial" pitchFamily="34" charset="0"/>
              </a:rPr>
              <a:t> </a:t>
            </a:r>
          </a:p>
          <a:p>
            <a:pPr eaLnBrk="1" hangingPunct="1"/>
            <a:r>
              <a:rPr lang="en-US" altLang="en-US" sz="2000" b="1" dirty="0">
                <a:latin typeface="Arial" pitchFamily="34" charset="0"/>
              </a:rPr>
              <a:t>      </a:t>
            </a:r>
            <a:r>
              <a:rPr lang="en-US" altLang="en-US" sz="2000" b="1" dirty="0" err="1">
                <a:latin typeface="Arial" pitchFamily="34" charset="0"/>
              </a:rPr>
              <a:t>dan</a:t>
            </a:r>
            <a:r>
              <a:rPr lang="en-US" altLang="en-US" sz="2000" b="1" dirty="0">
                <a:latin typeface="Arial" pitchFamily="34" charset="0"/>
              </a:rPr>
              <a:t> </a:t>
            </a:r>
            <a:r>
              <a:rPr lang="en-US" altLang="en-US" sz="2000" b="1" dirty="0" err="1">
                <a:latin typeface="Arial" pitchFamily="34" charset="0"/>
              </a:rPr>
              <a:t>jadikan</a:t>
            </a:r>
            <a:r>
              <a:rPr lang="en-US" altLang="en-US" sz="2000" b="1" dirty="0">
                <a:latin typeface="Arial" pitchFamily="34" charset="0"/>
              </a:rPr>
              <a:t> </a:t>
            </a:r>
            <a:r>
              <a:rPr lang="en-US" altLang="en-US" sz="2000" b="1" dirty="0" err="1">
                <a:latin typeface="Arial" pitchFamily="34" charset="0"/>
              </a:rPr>
              <a:t>sebagai</a:t>
            </a:r>
            <a:r>
              <a:rPr lang="en-US" altLang="en-US" sz="2000" b="1" dirty="0">
                <a:latin typeface="Arial" pitchFamily="34" charset="0"/>
              </a:rPr>
              <a:t> </a:t>
            </a:r>
          </a:p>
          <a:p>
            <a:pPr eaLnBrk="1" hangingPunct="1"/>
            <a:r>
              <a:rPr lang="en-US" altLang="en-US" sz="2000" b="1" dirty="0">
                <a:latin typeface="Arial" pitchFamily="34" charset="0"/>
              </a:rPr>
              <a:t>      'way of life' </a:t>
            </a:r>
          </a:p>
          <a:p>
            <a:pPr eaLnBrk="1" hangingPunct="1"/>
            <a:r>
              <a:rPr lang="en-US" altLang="en-US" sz="2000" b="1" dirty="0">
                <a:latin typeface="Arial" pitchFamily="34" charset="0"/>
              </a:rPr>
              <a:t>      (</a:t>
            </a:r>
            <a:r>
              <a:rPr lang="en-US" altLang="en-US" sz="2000" b="1" dirty="0" err="1">
                <a:latin typeface="Arial" pitchFamily="34" charset="0"/>
              </a:rPr>
              <a:t>komitmen</a:t>
            </a:r>
            <a:r>
              <a:rPr lang="en-US" altLang="en-US" sz="2000" b="1" dirty="0">
                <a:latin typeface="Arial" pitchFamily="34" charset="0"/>
              </a:rPr>
              <a:t>)</a:t>
            </a:r>
          </a:p>
        </p:txBody>
      </p:sp>
      <p:pic>
        <p:nvPicPr>
          <p:cNvPr id="8" name="Picture 14" descr="CIMG0052"/>
          <p:cNvPicPr>
            <a:picLocks noChangeAspect="1" noChangeArrowheads="1"/>
          </p:cNvPicPr>
          <p:nvPr/>
        </p:nvPicPr>
        <p:blipFill>
          <a:blip r:embed="rId2">
            <a:lum bright="3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" t="4688" r="9966" b="6563"/>
          <a:stretch>
            <a:fillRect/>
          </a:stretch>
        </p:blipFill>
        <p:spPr bwMode="auto">
          <a:xfrm>
            <a:off x="1004357" y="3792104"/>
            <a:ext cx="3606800" cy="212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0" y="5925704"/>
            <a:ext cx="1219199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altLang="en-US" sz="2000" dirty="0" err="1">
                <a:latin typeface="Arial" pitchFamily="34" charset="0"/>
              </a:rPr>
              <a:t>Pelatihan</a:t>
            </a:r>
            <a:r>
              <a:rPr lang="en-US" altLang="en-US" sz="2000" dirty="0">
                <a:latin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</a:rPr>
              <a:t>dan</a:t>
            </a:r>
            <a:r>
              <a:rPr lang="en-US" altLang="en-US" sz="2000" dirty="0">
                <a:latin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</a:rPr>
              <a:t>pendidikan</a:t>
            </a:r>
            <a:r>
              <a:rPr lang="en-US" altLang="en-US" sz="2000" dirty="0">
                <a:latin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</a:rPr>
              <a:t>kepada</a:t>
            </a:r>
            <a:r>
              <a:rPr lang="en-US" altLang="en-US" sz="2000" dirty="0">
                <a:latin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</a:rPr>
              <a:t>siswa</a:t>
            </a:r>
            <a:r>
              <a:rPr lang="en-US" altLang="en-US" sz="2000" dirty="0" smtClean="0">
                <a:latin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</a:rPr>
              <a:t>dan</a:t>
            </a:r>
            <a:r>
              <a:rPr lang="en-US" altLang="en-US" sz="2000" dirty="0" smtClean="0">
                <a:latin typeface="Arial" pitchFamily="34" charset="0"/>
              </a:rPr>
              <a:t> guru </a:t>
            </a:r>
            <a:r>
              <a:rPr lang="en-US" altLang="en-US" sz="2000" dirty="0" err="1">
                <a:latin typeface="Arial" pitchFamily="34" charset="0"/>
              </a:rPr>
              <a:t>untuk</a:t>
            </a:r>
            <a:r>
              <a:rPr lang="en-US" altLang="en-US" sz="2000" dirty="0">
                <a:latin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</a:rPr>
              <a:t>selalu</a:t>
            </a:r>
            <a:r>
              <a:rPr lang="en-US" altLang="en-US" sz="2000" dirty="0">
                <a:latin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</a:rPr>
              <a:t>melaksanakan</a:t>
            </a:r>
            <a:r>
              <a:rPr lang="en-US" altLang="en-US" sz="2000" dirty="0">
                <a:latin typeface="Arial" pitchFamily="34" charset="0"/>
              </a:rPr>
              <a:t> 5R </a:t>
            </a:r>
            <a:r>
              <a:rPr lang="en-US" altLang="en-US" sz="2000" dirty="0" err="1">
                <a:latin typeface="Arial" pitchFamily="34" charset="0"/>
              </a:rPr>
              <a:t>lainnya</a:t>
            </a:r>
            <a:endParaRPr lang="en-GB" altLang="en-US" sz="2000" dirty="0">
              <a:latin typeface="Arial" pitchFamily="34" charset="0"/>
            </a:endParaRPr>
          </a:p>
        </p:txBody>
      </p:sp>
      <p:pic>
        <p:nvPicPr>
          <p:cNvPr id="10" name="Picture 17" descr="P1060864"/>
          <p:cNvPicPr>
            <a:picLocks noChangeAspect="1" noChangeArrowheads="1"/>
          </p:cNvPicPr>
          <p:nvPr/>
        </p:nvPicPr>
        <p:blipFill>
          <a:blip r:embed="rId3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r="4807" b="14844"/>
          <a:stretch>
            <a:fillRect/>
          </a:stretch>
        </p:blipFill>
        <p:spPr bwMode="auto">
          <a:xfrm>
            <a:off x="5749444" y="3792105"/>
            <a:ext cx="4862945" cy="21342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P10608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316" y="1507164"/>
            <a:ext cx="3759200" cy="2111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39185" y="569333"/>
            <a:ext cx="11700932" cy="6858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39185" y="1048181"/>
            <a:ext cx="11700932" cy="1285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36552" y="569334"/>
            <a:ext cx="1160356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2704F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Aktivitas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5R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361984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30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5" grpId="0" animBg="1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52" y="2585678"/>
            <a:ext cx="4717408" cy="323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80060" y="467360"/>
            <a:ext cx="11201400" cy="1233424"/>
          </a:xfrm>
          <a:solidFill>
            <a:schemeClr val="accent1"/>
          </a:solidFill>
          <a:ln>
            <a:solidFill>
              <a:schemeClr val="accent3"/>
            </a:solidFill>
          </a:ln>
        </p:spPr>
        <p:txBody>
          <a:bodyPr anchor="ctr"/>
          <a:lstStyle/>
          <a:p>
            <a:pPr algn="ctr"/>
            <a:r>
              <a:rPr lang="en-US" dirty="0" smtClean="0"/>
              <a:t>1. </a:t>
            </a:r>
            <a:r>
              <a:rPr lang="en-US" dirty="0" err="1" smtClean="0"/>
              <a:t>Penampilan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242560" y="1729409"/>
            <a:ext cx="6485614" cy="4861172"/>
          </a:xfrm>
        </p:spPr>
        <p:txBody>
          <a:bodyPr anchor="ctr">
            <a:noAutofit/>
          </a:bodyPr>
          <a:lstStyle/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Kenakan</a:t>
            </a:r>
            <a:r>
              <a:rPr lang="en-US" dirty="0" smtClean="0"/>
              <a:t> </a:t>
            </a:r>
            <a:r>
              <a:rPr lang="en-US" dirty="0" err="1"/>
              <a:t>seragam</a:t>
            </a:r>
            <a:r>
              <a:rPr lang="en-US" dirty="0"/>
              <a:t> yang </a:t>
            </a:r>
            <a:r>
              <a:rPr lang="en-US" dirty="0" err="1"/>
              <a:t>bersih</a:t>
            </a:r>
            <a:r>
              <a:rPr lang="en-US" dirty="0"/>
              <a:t>.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/>
              <a:t>kenakan</a:t>
            </a:r>
            <a:r>
              <a:rPr lang="en-US" dirty="0"/>
              <a:t> safety shoes.</a:t>
            </a:r>
            <a:endParaRPr lang="en-US" dirty="0">
              <a:ea typeface="MS Mincho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61984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41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2628541"/>
            <a:ext cx="475297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13"/>
          <p:cNvSpPr txBox="1">
            <a:spLocks/>
          </p:cNvSpPr>
          <p:nvPr/>
        </p:nvSpPr>
        <p:spPr>
          <a:xfrm>
            <a:off x="5233034" y="1797550"/>
            <a:ext cx="6448425" cy="4744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b-NO" dirty="0" smtClean="0"/>
              <a:t>Selalu menggunakan penutup tempat duduk, fender, </a:t>
            </a:r>
            <a:r>
              <a:rPr lang="fi-FI" dirty="0" smtClean="0"/>
              <a:t>penutup depan, penutup roda kemudi, dan alas kaki.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a-DK" dirty="0" smtClean="0"/>
              <a:t>Kendarai kendaraan pelanggan dengan hati-hati.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merokok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perlengkapan</a:t>
            </a:r>
            <a:r>
              <a:rPr lang="en-US" dirty="0" smtClean="0"/>
              <a:t> audio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telepon</a:t>
            </a:r>
            <a:r>
              <a:rPr lang="en-US" dirty="0" smtClean="0"/>
              <a:t> </a:t>
            </a:r>
            <a:r>
              <a:rPr lang="en-US" dirty="0" err="1" smtClean="0"/>
              <a:t>mobil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dirty="0" smtClean="0"/>
              <a:t>Buang sampah dan kotak part dari kendaraan.</a:t>
            </a:r>
          </a:p>
          <a:p>
            <a:pPr marL="862013" indent="-396875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Alas kaki</a:t>
            </a:r>
          </a:p>
          <a:p>
            <a:pPr marL="862013" indent="-396875"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Penutup</a:t>
            </a:r>
            <a:r>
              <a:rPr lang="en-US" dirty="0" smtClean="0"/>
              <a:t> </a:t>
            </a:r>
            <a:r>
              <a:rPr lang="en-US" dirty="0" err="1" smtClean="0"/>
              <a:t>tempay</a:t>
            </a:r>
            <a:r>
              <a:rPr lang="en-US" dirty="0" smtClean="0"/>
              <a:t> </a:t>
            </a:r>
            <a:r>
              <a:rPr lang="en-US" dirty="0" err="1" smtClean="0"/>
              <a:t>duduk</a:t>
            </a:r>
            <a:endParaRPr lang="en-US" dirty="0" smtClean="0"/>
          </a:p>
          <a:p>
            <a:pPr marL="862013" indent="-396875"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Penutup</a:t>
            </a:r>
            <a:r>
              <a:rPr lang="en-US" dirty="0" smtClean="0"/>
              <a:t> fender</a:t>
            </a:r>
          </a:p>
          <a:p>
            <a:pPr marL="862013" indent="-396875"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Penutup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endParaRPr lang="en-US" dirty="0" smtClean="0"/>
          </a:p>
          <a:p>
            <a:pPr marL="862013" indent="-396875"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Penutup</a:t>
            </a:r>
            <a:r>
              <a:rPr lang="en-US" dirty="0" smtClean="0"/>
              <a:t> </a:t>
            </a:r>
            <a:r>
              <a:rPr lang="en-US" dirty="0" err="1" smtClean="0"/>
              <a:t>roda</a:t>
            </a:r>
            <a:r>
              <a:rPr lang="en-US" dirty="0" smtClean="0"/>
              <a:t> </a:t>
            </a:r>
            <a:r>
              <a:rPr lang="en-US" dirty="0" err="1" smtClean="0"/>
              <a:t>kemudi</a:t>
            </a:r>
            <a:endParaRPr lang="en-US" dirty="0" smtClean="0"/>
          </a:p>
          <a:p>
            <a:pPr marL="862013" indent="-396875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Stopper </a:t>
            </a:r>
            <a:r>
              <a:rPr lang="en-US" dirty="0" err="1" smtClean="0"/>
              <a:t>roda</a:t>
            </a:r>
            <a:endParaRPr lang="en-US" dirty="0">
              <a:ea typeface="MS Mincho"/>
              <a:cs typeface="Arial"/>
            </a:endParaRPr>
          </a:p>
        </p:txBody>
      </p:sp>
      <p:sp>
        <p:nvSpPr>
          <p:cNvPr id="7" name="Title 12"/>
          <p:cNvSpPr txBox="1">
            <a:spLocks/>
          </p:cNvSpPr>
          <p:nvPr/>
        </p:nvSpPr>
        <p:spPr>
          <a:xfrm>
            <a:off x="480060" y="467360"/>
            <a:ext cx="11201400" cy="1233424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err="1"/>
              <a:t>Penanganan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 smtClean="0"/>
              <a:t>Hati-hati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361984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28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2628541"/>
            <a:ext cx="4762500" cy="325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2"/>
          <p:cNvSpPr txBox="1">
            <a:spLocks/>
          </p:cNvSpPr>
          <p:nvPr/>
        </p:nvSpPr>
        <p:spPr>
          <a:xfrm>
            <a:off x="480060" y="467360"/>
            <a:ext cx="11201400" cy="1233424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3. </a:t>
            </a:r>
            <a:r>
              <a:rPr lang="en-US" dirty="0" err="1" smtClean="0"/>
              <a:t>Kerapihan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Kebersihan</a:t>
            </a:r>
            <a:endParaRPr lang="en-US" dirty="0"/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5242559" y="1700784"/>
            <a:ext cx="6438901" cy="4889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sv-SE" dirty="0" smtClean="0"/>
              <a:t>Jagalah bengkel (lantai, stand peralatan, meja kerja, gauge, </a:t>
            </a:r>
            <a:r>
              <a:rPr lang="en-US" dirty="0" smtClean="0"/>
              <a:t>tester, </a:t>
            </a:r>
            <a:r>
              <a:rPr lang="en-US" dirty="0" err="1" smtClean="0"/>
              <a:t>dll</a:t>
            </a:r>
            <a:r>
              <a:rPr lang="en-US" dirty="0" smtClean="0"/>
              <a:t>.) agar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bersih</a:t>
            </a:r>
            <a:r>
              <a:rPr lang="en-US" dirty="0" smtClean="0"/>
              <a:t>, </a:t>
            </a:r>
            <a:r>
              <a:rPr lang="en-US" dirty="0" err="1" smtClean="0"/>
              <a:t>rapi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teratur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:</a:t>
            </a:r>
          </a:p>
          <a:p>
            <a:pPr marL="914400" indent="-457200">
              <a:spcBef>
                <a:spcPts val="0"/>
              </a:spcBef>
            </a:pPr>
            <a:r>
              <a:rPr lang="en-US" dirty="0" err="1" smtClean="0"/>
              <a:t>Membuang</a:t>
            </a:r>
            <a:r>
              <a:rPr lang="en-US" dirty="0" smtClean="0"/>
              <a:t> </a:t>
            </a:r>
            <a:r>
              <a:rPr lang="en-US" dirty="0" err="1" smtClean="0"/>
              <a:t>benda-benda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endParaRPr lang="en-US" dirty="0" smtClean="0"/>
          </a:p>
          <a:p>
            <a:pPr marL="914400" indent="-457200">
              <a:spcBef>
                <a:spcPts val="0"/>
              </a:spcBef>
            </a:pPr>
            <a:r>
              <a:rPr lang="nl-NL" dirty="0" smtClean="0"/>
              <a:t>Meletakkan dan menyimpan part-part dan material</a:t>
            </a:r>
          </a:p>
          <a:p>
            <a:pPr marL="914400" indent="-457200">
              <a:spcBef>
                <a:spcPts val="0"/>
              </a:spcBef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rapi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tempatnya</a:t>
            </a:r>
            <a:endParaRPr lang="en-US" dirty="0" smtClean="0"/>
          </a:p>
          <a:p>
            <a:pPr marL="914400" indent="-457200">
              <a:spcBef>
                <a:spcPts val="0"/>
              </a:spcBef>
            </a:pPr>
            <a:r>
              <a:rPr lang="en-US" dirty="0" err="1" smtClean="0"/>
              <a:t>Menyapu</a:t>
            </a:r>
            <a:r>
              <a:rPr lang="en-US" dirty="0" smtClean="0"/>
              <a:t>, </a:t>
            </a:r>
            <a:r>
              <a:rPr lang="en-US" dirty="0" err="1" smtClean="0"/>
              <a:t>mencuci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menggosok</a:t>
            </a:r>
            <a:endParaRPr lang="en-US" dirty="0" smtClean="0"/>
          </a:p>
          <a:p>
            <a:pPr marL="502920" indent="-457200">
              <a:spcBef>
                <a:spcPts val="0"/>
              </a:spcBef>
              <a:buFont typeface="+mj-lt"/>
              <a:buAutoNum type="arabicPeriod" startAt="2"/>
            </a:pP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diparkir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 di stall.</a:t>
            </a:r>
            <a:endParaRPr lang="en-US" dirty="0">
              <a:ea typeface="MS Mincho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361984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72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2628541"/>
            <a:ext cx="4762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2"/>
          <p:cNvSpPr txBox="1">
            <a:spLocks/>
          </p:cNvSpPr>
          <p:nvPr/>
        </p:nvSpPr>
        <p:spPr>
          <a:xfrm>
            <a:off x="480060" y="467360"/>
            <a:ext cx="11201400" cy="1233424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4. </a:t>
            </a:r>
            <a:r>
              <a:rPr lang="en-US" dirty="0" err="1" smtClean="0"/>
              <a:t>Keselamatan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/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5242559" y="1700784"/>
            <a:ext cx="6438901" cy="4889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fi-FI" dirty="0"/>
              <a:t>Gunakan peralatan dan perlengkapan lain (auto </a:t>
            </a:r>
            <a:r>
              <a:rPr lang="fi-FI" dirty="0" smtClean="0"/>
              <a:t>lift, </a:t>
            </a:r>
            <a:r>
              <a:rPr lang="sv-SE" dirty="0" smtClean="0"/>
              <a:t>dongkrak</a:t>
            </a:r>
            <a:r>
              <a:rPr lang="sv-SE" dirty="0"/>
              <a:t>, gerinda, dll.) dengan benar.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nn-NO" dirty="0" smtClean="0"/>
              <a:t>Berhati-hatilah </a:t>
            </a:r>
            <a:r>
              <a:rPr lang="nn-NO" dirty="0"/>
              <a:t>terhadap api; jangan merokok saat bekerja.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/>
              <a:t>menangani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yang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.</a:t>
            </a:r>
            <a:endParaRPr lang="en-US" dirty="0">
              <a:ea typeface="MS Mincho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361984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2628541"/>
            <a:ext cx="4762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2"/>
          <p:cNvSpPr txBox="1">
            <a:spLocks/>
          </p:cNvSpPr>
          <p:nvPr/>
        </p:nvSpPr>
        <p:spPr>
          <a:xfrm>
            <a:off x="480060" y="467360"/>
            <a:ext cx="11201400" cy="1233424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5. </a:t>
            </a:r>
            <a:r>
              <a:rPr lang="en-US" b="1" dirty="0" err="1"/>
              <a:t>Perencanaan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persiapan</a:t>
            </a:r>
            <a:endParaRPr lang="en-US" dirty="0"/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5242559" y="1700784"/>
            <a:ext cx="6438901" cy="4889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fi-FI" dirty="0" smtClean="0"/>
              <a:t>Konfirmasikan </a:t>
            </a:r>
            <a:r>
              <a:rPr lang="fi-FI" dirty="0"/>
              <a:t>"item utama" (alasan utama </a:t>
            </a:r>
            <a:r>
              <a:rPr lang="fi-FI" dirty="0" smtClean="0"/>
              <a:t>pelanggan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/>
              <a:t>kendaraannya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bengkel</a:t>
            </a:r>
            <a:r>
              <a:rPr lang="en-US" dirty="0"/>
              <a:t>).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fi-FI" dirty="0" smtClean="0"/>
              <a:t>Pastikan </a:t>
            </a:r>
            <a:r>
              <a:rPr lang="fi-FI" dirty="0"/>
              <a:t>bahwa anda memahami permintaan </a:t>
            </a:r>
            <a:r>
              <a:rPr lang="fi-FI" dirty="0" smtClean="0"/>
              <a:t>pelanggan </a:t>
            </a:r>
            <a:r>
              <a:rPr lang="it-IT" dirty="0" smtClean="0"/>
              <a:t>dan </a:t>
            </a:r>
            <a:r>
              <a:rPr lang="it-IT" dirty="0"/>
              <a:t>instruksi dari service advisor.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Berhati-hatilah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menangani</a:t>
            </a:r>
            <a:endParaRPr lang="en-US" dirty="0"/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ulangan</a:t>
            </a:r>
            <a:r>
              <a:rPr lang="en-US" dirty="0"/>
              <a:t>.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yang </a:t>
            </a:r>
            <a:r>
              <a:rPr lang="en-US" dirty="0" err="1" smtClean="0"/>
              <a:t>terpisah</a:t>
            </a:r>
            <a:r>
              <a:rPr lang="en-US" dirty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/>
              <a:t>pekerjaan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dijadualkan</a:t>
            </a:r>
            <a:r>
              <a:rPr lang="en-US" dirty="0"/>
              <a:t>, </a:t>
            </a:r>
            <a:r>
              <a:rPr lang="en-US" dirty="0" err="1"/>
              <a:t>laporkan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/>
              <a:t> </a:t>
            </a:r>
            <a:r>
              <a:rPr lang="en-US" dirty="0" smtClean="0"/>
              <a:t>Service </a:t>
            </a:r>
            <a:r>
              <a:rPr lang="en-US" dirty="0"/>
              <a:t>Advisor.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kerjakan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 smtClean="0"/>
              <a:t>setelah</a:t>
            </a:r>
            <a:r>
              <a:rPr lang="en-US" dirty="0"/>
              <a:t> </a:t>
            </a:r>
            <a:r>
              <a:rPr lang="fi-FI" dirty="0" smtClean="0"/>
              <a:t>mendapat </a:t>
            </a:r>
            <a:r>
              <a:rPr lang="fi-FI" dirty="0"/>
              <a:t>persetujuan dari pemilik kendaraan.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fi-FI" dirty="0" smtClean="0"/>
              <a:t>Rencanakan </a:t>
            </a:r>
            <a:r>
              <a:rPr lang="fi-FI" dirty="0"/>
              <a:t>pekerjaan anda (urutan kerja dan persiapan).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nn-NO" dirty="0" smtClean="0"/>
              <a:t>Periksa </a:t>
            </a:r>
            <a:r>
              <a:rPr lang="nn-NO" dirty="0"/>
              <a:t>bahwa part yang diperlukan tersedia.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repair order </a:t>
            </a:r>
            <a:r>
              <a:rPr lang="en-US" dirty="0" err="1"/>
              <a:t>untuk</a:t>
            </a:r>
            <a:endParaRPr lang="en-US" dirty="0"/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 smtClean="0"/>
              <a:t>.</a:t>
            </a:r>
            <a:endParaRPr lang="en-US" dirty="0">
              <a:ea typeface="MS Mincho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361984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67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2628541"/>
            <a:ext cx="4762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2"/>
          <p:cNvSpPr txBox="1">
            <a:spLocks/>
          </p:cNvSpPr>
          <p:nvPr/>
        </p:nvSpPr>
        <p:spPr>
          <a:xfrm>
            <a:off x="480060" y="467360"/>
            <a:ext cx="11201400" cy="1233424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6</a:t>
            </a:r>
            <a:r>
              <a:rPr lang="en-US" dirty="0" smtClean="0"/>
              <a:t>. </a:t>
            </a:r>
            <a:r>
              <a:rPr lang="en-US" b="1" dirty="0" err="1"/>
              <a:t>Pekerjaan</a:t>
            </a:r>
            <a:r>
              <a:rPr lang="en-US" b="1" dirty="0"/>
              <a:t> yang </a:t>
            </a:r>
            <a:r>
              <a:rPr lang="en-US" b="1" dirty="0" err="1" smtClean="0"/>
              <a:t>Cepat</a:t>
            </a:r>
            <a:r>
              <a:rPr lang="en-US" b="1" dirty="0" smtClean="0"/>
              <a:t>,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Diandalkan</a:t>
            </a:r>
            <a:endParaRPr lang="en-US" dirty="0"/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5242559" y="1700784"/>
            <a:ext cx="6438901" cy="4889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Gunakan</a:t>
            </a:r>
            <a:r>
              <a:rPr lang="en-US" dirty="0"/>
              <a:t> SST (Special Service Tools)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tester yang </a:t>
            </a:r>
            <a:r>
              <a:rPr lang="en-US" dirty="0" err="1"/>
              <a:t>benar</a:t>
            </a:r>
            <a:r>
              <a:rPr lang="en-US" dirty="0"/>
              <a:t>.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petunjuk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 smtClean="0"/>
              <a:t>Pedoman</a:t>
            </a:r>
            <a:r>
              <a:rPr lang="en-US" dirty="0"/>
              <a:t> </a:t>
            </a:r>
            <a:r>
              <a:rPr lang="es-ES" dirty="0" err="1" smtClean="0"/>
              <a:t>Reparasi</a:t>
            </a:r>
            <a:r>
              <a:rPr lang="es-ES" dirty="0"/>
              <a:t>, EWD, dan manual-manual </a:t>
            </a:r>
            <a:r>
              <a:rPr lang="es-ES" dirty="0" err="1"/>
              <a:t>diagnosa</a:t>
            </a:r>
            <a:r>
              <a:rPr lang="es-ES" dirty="0"/>
              <a:t> </a:t>
            </a:r>
            <a:r>
              <a:rPr lang="es-ES" dirty="0" err="1" smtClean="0"/>
              <a:t>untuk</a:t>
            </a:r>
            <a:r>
              <a:rPr lang="es-ES" dirty="0"/>
              <a:t> </a:t>
            </a: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menebak-nebak</a:t>
            </a:r>
            <a:r>
              <a:rPr lang="en-US" dirty="0"/>
              <a:t>.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Ikuti</a:t>
            </a:r>
            <a:r>
              <a:rPr lang="en-US" dirty="0" smtClean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terbaru</a:t>
            </a:r>
            <a:r>
              <a:rPr lang="en-US" dirty="0"/>
              <a:t>, </a:t>
            </a:r>
            <a:r>
              <a:rPr lang="en-US" dirty="0" err="1" smtClean="0"/>
              <a:t>seperti</a:t>
            </a:r>
            <a:r>
              <a:rPr lang="en-US" dirty="0"/>
              <a:t> </a:t>
            </a:r>
            <a:r>
              <a:rPr lang="en-US" dirty="0" smtClean="0"/>
              <a:t>technical </a:t>
            </a:r>
            <a:r>
              <a:rPr lang="en-US" dirty="0"/>
              <a:t>service bulletin.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Bertanyalah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service advisor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pengontrol</a:t>
            </a:r>
            <a:r>
              <a:rPr lang="en-US" dirty="0" smtClean="0"/>
              <a:t>/ foreman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yakin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.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Beritahu</a:t>
            </a:r>
            <a:r>
              <a:rPr lang="en-US" dirty="0" smtClean="0"/>
              <a:t> </a:t>
            </a:r>
            <a:r>
              <a:rPr lang="en-US" dirty="0"/>
              <a:t>service advisor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pengontrol</a:t>
            </a:r>
            <a:r>
              <a:rPr lang="en-US" dirty="0" smtClean="0"/>
              <a:t>/foreman </a:t>
            </a:r>
            <a:r>
              <a:rPr lang="fi-FI" dirty="0" smtClean="0"/>
              <a:t>bila </a:t>
            </a:r>
            <a:r>
              <a:rPr lang="fi-FI" dirty="0"/>
              <a:t>anda menemukan bahwa kendaraan </a:t>
            </a:r>
            <a:r>
              <a:rPr lang="fi-FI" dirty="0" smtClean="0"/>
              <a:t>memrlukan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/>
              <a:t>tambahan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di </a:t>
            </a:r>
            <a:r>
              <a:rPr lang="en-US" dirty="0" err="1" smtClean="0"/>
              <a:t>dalam</a:t>
            </a:r>
            <a:r>
              <a:rPr lang="en-US" dirty="0"/>
              <a:t> </a:t>
            </a:r>
            <a:r>
              <a:rPr lang="en-US" dirty="0" smtClean="0"/>
              <a:t>repair </a:t>
            </a:r>
            <a:r>
              <a:rPr lang="en-US" dirty="0"/>
              <a:t>order.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Manfaatkan</a:t>
            </a:r>
            <a:r>
              <a:rPr lang="en-US" dirty="0" smtClean="0"/>
              <a:t> </a:t>
            </a:r>
            <a:r>
              <a:rPr lang="en-US" dirty="0" err="1"/>
              <a:t>pelatihan</a:t>
            </a:r>
            <a:r>
              <a:rPr lang="en-US" dirty="0"/>
              <a:t> yang </a:t>
            </a:r>
            <a:r>
              <a:rPr lang="en-US" dirty="0" err="1"/>
              <a:t>tersedia</a:t>
            </a:r>
            <a:endParaRPr lang="en-US" dirty="0">
              <a:ea typeface="MS Mincho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361984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74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Teal 16x9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BBF5D7C-90AF-408A-B515-5CD5355B6C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Teal banded presentation (widescreen)</Template>
  <TotalTime>368</TotalTime>
  <Words>1466</Words>
  <Application>Microsoft Office PowerPoint</Application>
  <PresentationFormat>Custom</PresentationFormat>
  <Paragraphs>273</Paragraphs>
  <Slides>31</Slides>
  <Notes>14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Banded Design Teal 16x9</vt:lpstr>
      <vt:lpstr>Dasar TOYOTA</vt:lpstr>
      <vt:lpstr>10 Prinsip Teknisi Profesional</vt:lpstr>
      <vt:lpstr>PowerPoint Presentation</vt:lpstr>
      <vt:lpstr>1. Penampilan Profesional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TOYOTA Way</vt:lpstr>
      <vt:lpstr>PowerPoint Presentation</vt:lpstr>
      <vt:lpstr>PowerPoint Presentation</vt:lpstr>
      <vt:lpstr>PowerPoint Presentation</vt:lpstr>
      <vt:lpstr>Toyota Principles and Practices</vt:lpstr>
      <vt:lpstr>Sejarah Toyota</vt:lpstr>
      <vt:lpstr>PowerPoint Presentation</vt:lpstr>
      <vt:lpstr>Toyota Global Vision</vt:lpstr>
      <vt:lpstr>Pilar The Toyota 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 Your Own Toyota Way Story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Rio Munthe</dc:creator>
  <cp:lastModifiedBy>Tabita Nurlestari</cp:lastModifiedBy>
  <cp:revision>10</cp:revision>
  <cp:lastPrinted>2014-11-06T03:37:29Z</cp:lastPrinted>
  <dcterms:created xsi:type="dcterms:W3CDTF">2014-11-01T07:08:48Z</dcterms:created>
  <dcterms:modified xsi:type="dcterms:W3CDTF">2014-11-10T03:25:29Z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TC028952549991</vt:lpwstr>
  </property>
</Properties>
</file>