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8" d="100"/>
          <a:sy n="68" d="100"/>
        </p:scale>
        <p:origin x="-69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C3A71-5506-4193-A8A5-7AFD9946C99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8260E-2905-4D7C-B776-385B5927B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94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F4B59-192E-4B98-B1DC-393678C753F2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D0D0-C370-4A06-A74C-BB625BD2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A889-F109-41CD-A7C3-1E5B3F1EEA47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E16-96CB-4125-96B8-8AE54FE470AA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369-BE7A-40A8-B66D-CC18D18E6BC9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622-34C4-4894-B737-E533C827AF90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966E-CD5E-4F26-B117-7F30C78A36FA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70A9-B1A7-4EBD-961A-A78388F0AEF6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309B-4E50-4608-9D97-F5287885E35D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4F7-D232-4D3C-A26D-742C194ED09E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A59C92-A30F-4C8D-AAC5-DBFF7267B6D8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BD2B-D71B-4FAF-8EBE-85DA6D966D31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A733-E313-4B9D-A878-0944387CEA4A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672E-9C2C-4211-B25C-CCD7002A3B76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16DC-7CBE-4FFC-9AF6-2299545EBAD4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815-B085-4CB4-A0A1-387E2FBFAA2B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3EC5-CEA6-4444-B01F-08447FFE71DE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CC22-47EE-4726-84E0-36D967E85EF0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050-36E9-4869-AA5D-3519C78C8B0E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849-8EFA-4D3C-876D-8D817773252A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file:///D:\Handout%20TT\SIAP\Slide%20Presentasi%20TT\02I24AA.m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Common Rail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TTEP Curriculum Workshop</a:t>
            </a:r>
          </a:p>
          <a:p>
            <a:r>
              <a:rPr lang="en-US" dirty="0" smtClean="0"/>
              <a:t>2014</a:t>
            </a:r>
          </a:p>
          <a:p>
            <a:r>
              <a:rPr lang="en-US" dirty="0" err="1" smtClean="0"/>
              <a:t>Kemendikbud</a:t>
            </a:r>
            <a:r>
              <a:rPr lang="en-US" dirty="0" smtClean="0"/>
              <a:t> - Toyota Training Center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73" y="27710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6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 rot="10800000">
            <a:off x="11294716" y="599665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06" y="2190398"/>
            <a:ext cx="6124631" cy="431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Rail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  <a:cs typeface="Calibri" pitchFamily="34" charset="0"/>
              </a:rPr>
              <a:t>KONSTRUKSI COMMON RAIL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1" y="2647950"/>
            <a:ext cx="5010149" cy="45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sv-SE" b="1" u="sng" dirty="0"/>
              <a:t>Mesin 2KD-FTV</a:t>
            </a:r>
            <a:endParaRPr lang="sv-SE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49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Rail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  <a:cs typeface="Calibri" pitchFamily="34" charset="0"/>
              </a:rPr>
              <a:t>KONSTRUKSI COMMON RAIL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1" y="2647950"/>
            <a:ext cx="5010149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sv-SE" b="1" u="sng" dirty="0"/>
              <a:t>Mesin 1ND-TV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sv-SE" b="1" dirty="0"/>
              <a:t>Regulator tekanan bahan bakar menerima signal dari engine ECU dan menyesuaikan tekanan bahan bakar di dalam common-rail.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9" y="2190397"/>
            <a:ext cx="5757409" cy="410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0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  <a:cs typeface="Calibri" pitchFamily="34" charset="0"/>
              </a:rPr>
              <a:t>GAMBARAN INJECTOR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1" y="2647950"/>
            <a:ext cx="5380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sv-SE" b="1" dirty="0"/>
              <a:t>Signal-signal dari ECU diperkuat EDU untuk mengoperasikan injector. Digunakan tegangan tinggi khususnya ketika katup membuka untuk membuka nozzles. Volume dan waktu injection dikendalikan dengan mengatur waktu membuka dan menutupnya injector</a:t>
            </a:r>
          </a:p>
          <a:p>
            <a:pPr marL="225425" indent="-225425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sv-SE" b="1" dirty="0"/>
              <a:t>Kontrol volume injection</a:t>
            </a:r>
          </a:p>
          <a:p>
            <a:pPr marL="225425" indent="-225425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sv-SE" b="1" dirty="0"/>
              <a:t>Kontrol waktu injection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57" y="2152256"/>
            <a:ext cx="5631281" cy="403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0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sv-SE" sz="2400" b="1" dirty="0" smtClean="0">
                <a:solidFill>
                  <a:schemeClr val="tx1"/>
                </a:solidFill>
              </a:rPr>
              <a:t>KONSTRUKSI INJECTOR</a:t>
            </a:r>
            <a:endParaRPr lang="sv-SE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06" y="2905774"/>
            <a:ext cx="6868432" cy="329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  <a:cs typeface="Calibri" pitchFamily="34" charset="0"/>
              </a:rPr>
              <a:t>CARA KERJA INJECTOR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1" y="2647950"/>
            <a:ext cx="5380263" cy="211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eaLnBrk="0" hangingPunct="0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pt-BR" b="1" dirty="0"/>
              <a:t>Sebelum operasi injector</a:t>
            </a:r>
          </a:p>
          <a:p>
            <a:pPr marL="284163" indent="-284163" eaLnBrk="0" hangingPunct="0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b="1" dirty="0" err="1"/>
              <a:t>katup</a:t>
            </a:r>
            <a:r>
              <a:rPr lang="en-US" b="1" dirty="0"/>
              <a:t> solenoid </a:t>
            </a:r>
            <a:r>
              <a:rPr lang="en-US" b="1" dirty="0" err="1"/>
              <a:t>membuka</a:t>
            </a:r>
            <a:endParaRPr lang="en-US" b="1" dirty="0"/>
          </a:p>
          <a:p>
            <a:pPr marL="284163" indent="-284163" eaLnBrk="0" hangingPunct="0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b="1" dirty="0" err="1"/>
              <a:t>jarum</a:t>
            </a:r>
            <a:r>
              <a:rPr lang="en-US" b="1" dirty="0"/>
              <a:t> </a:t>
            </a:r>
            <a:r>
              <a:rPr lang="en-US" b="1" dirty="0" err="1"/>
              <a:t>membuka</a:t>
            </a:r>
            <a:endParaRPr lang="en-US" b="1" dirty="0"/>
          </a:p>
          <a:p>
            <a:pPr marL="284163" indent="-284163" eaLnBrk="0" hangingPunct="0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b="1" dirty="0" err="1"/>
              <a:t>katup</a:t>
            </a:r>
            <a:r>
              <a:rPr lang="en-US" b="1" dirty="0"/>
              <a:t> solenoid </a:t>
            </a:r>
            <a:r>
              <a:rPr lang="en-US" b="1" dirty="0" err="1"/>
              <a:t>menutup</a:t>
            </a:r>
            <a:endParaRPr lang="en-US" b="1" dirty="0"/>
          </a:p>
          <a:p>
            <a:pPr marL="284163" indent="-284163" eaLnBrk="0" hangingPunct="0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b="1" dirty="0" err="1"/>
              <a:t>jarum</a:t>
            </a:r>
            <a:r>
              <a:rPr lang="en-US" b="1" dirty="0"/>
              <a:t> </a:t>
            </a:r>
            <a:r>
              <a:rPr lang="en-US" b="1" dirty="0" err="1"/>
              <a:t>menutup</a:t>
            </a:r>
            <a:endParaRPr 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9" y="2184999"/>
            <a:ext cx="5452608" cy="419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Rail</a:t>
            </a:r>
            <a:endParaRPr lang="id-ID" dirty="0"/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ltGray">
          <a:xfrm rot="5400000">
            <a:off x="-2071149" y="1885404"/>
            <a:ext cx="4004425" cy="465321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+mn-lt"/>
            </a:endParaRPr>
          </a:p>
        </p:txBody>
      </p:sp>
      <p:sp>
        <p:nvSpPr>
          <p:cNvPr id="5" name="AutoShape 42"/>
          <p:cNvSpPr>
            <a:spLocks noChangeArrowheads="1"/>
          </p:cNvSpPr>
          <p:nvPr/>
        </p:nvSpPr>
        <p:spPr bwMode="ltGray">
          <a:xfrm rot="5400000" flipH="1">
            <a:off x="-1755459" y="2239646"/>
            <a:ext cx="350933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latin typeface="+mn-lt"/>
            </a:endParaRP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gray">
          <a:xfrm>
            <a:off x="2402478" y="3627361"/>
            <a:ext cx="580626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/>
              <a:t>2. Supply Pump</a:t>
            </a:r>
            <a:endParaRPr lang="en-US" b="1" dirty="0">
              <a:latin typeface="+mn-lt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gray">
          <a:xfrm>
            <a:off x="2047605" y="2875848"/>
            <a:ext cx="616113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Garis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besar</a:t>
            </a:r>
            <a:r>
              <a:rPr lang="en-US" b="1" dirty="0" smtClean="0">
                <a:latin typeface="+mn-lt"/>
              </a:rPr>
              <a:t> Common Rail</a:t>
            </a:r>
            <a:endParaRPr lang="en-US" b="1" dirty="0">
              <a:latin typeface="+mn-lt"/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666605" y="2937859"/>
            <a:ext cx="381000" cy="381000"/>
            <a:chOff x="2078" y="1680"/>
            <a:chExt cx="1615" cy="1615"/>
          </a:xfrm>
        </p:grpSpPr>
        <p:sp>
          <p:nvSpPr>
            <p:cNvPr id="12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5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6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2005541" y="3713551"/>
            <a:ext cx="381000" cy="381000"/>
            <a:chOff x="2078" y="1680"/>
            <a:chExt cx="1615" cy="1615"/>
          </a:xfrm>
        </p:grpSpPr>
        <p:sp>
          <p:nvSpPr>
            <p:cNvPr id="1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44"/>
          <p:cNvSpPr>
            <a:spLocks noChangeArrowheads="1"/>
          </p:cNvSpPr>
          <p:nvPr/>
        </p:nvSpPr>
        <p:spPr bwMode="gray">
          <a:xfrm>
            <a:off x="1860525" y="5188270"/>
            <a:ext cx="6348211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4. </a:t>
            </a:r>
            <a:r>
              <a:rPr lang="en-US" b="1" dirty="0" smtClean="0">
                <a:latin typeface="+mn-lt"/>
              </a:rPr>
              <a:t>Injector</a:t>
            </a:r>
            <a:endParaRPr lang="en-US" b="1" dirty="0">
              <a:latin typeface="+mn-lt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gray">
          <a:xfrm>
            <a:off x="2287253" y="4406040"/>
            <a:ext cx="592148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3. </a:t>
            </a:r>
            <a:r>
              <a:rPr lang="en-US" b="1" dirty="0" smtClean="0">
                <a:latin typeface="+mn-lt"/>
              </a:rPr>
              <a:t>Common Rail</a:t>
            </a:r>
          </a:p>
        </p:txBody>
      </p:sp>
      <p:grpSp>
        <p:nvGrpSpPr>
          <p:cNvPr id="29" name="Group 62"/>
          <p:cNvGrpSpPr>
            <a:grpSpLocks/>
          </p:cNvGrpSpPr>
          <p:nvPr/>
        </p:nvGrpSpPr>
        <p:grpSpPr bwMode="auto">
          <a:xfrm>
            <a:off x="1991507" y="4481991"/>
            <a:ext cx="381000" cy="381000"/>
            <a:chOff x="2078" y="1680"/>
            <a:chExt cx="1615" cy="1615"/>
          </a:xfrm>
        </p:grpSpPr>
        <p:sp>
          <p:nvSpPr>
            <p:cNvPr id="30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" name="Oval 6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33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34" name="Oval 6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35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36" name="Group 69"/>
          <p:cNvGrpSpPr>
            <a:grpSpLocks/>
          </p:cNvGrpSpPr>
          <p:nvPr/>
        </p:nvGrpSpPr>
        <p:grpSpPr bwMode="auto">
          <a:xfrm>
            <a:off x="1588372" y="5240194"/>
            <a:ext cx="381000" cy="381000"/>
            <a:chOff x="2078" y="1680"/>
            <a:chExt cx="1615" cy="1615"/>
          </a:xfrm>
        </p:grpSpPr>
        <p:sp>
          <p:nvSpPr>
            <p:cNvPr id="37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8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" name="Oval 7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0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" name="Oval 7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2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57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2150994"/>
            <a:ext cx="5486400" cy="500041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  <a:cs typeface="Calibri" pitchFamily="34" charset="0"/>
              </a:rPr>
              <a:t>KONFIGURASI SISTEM SUPPLY PUMP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Common Rail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501014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b="1" dirty="0"/>
              <a:t>1. </a:t>
            </a:r>
            <a:r>
              <a:rPr lang="en-US" b="1" dirty="0" err="1"/>
              <a:t>Garis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endParaRPr lang="en-US" b="1" dirty="0"/>
          </a:p>
          <a:p>
            <a:pPr marL="288925" eaLnBrk="0" hangingPunct="0">
              <a:lnSpc>
                <a:spcPct val="150000"/>
              </a:lnSpc>
              <a:defRPr/>
            </a:pP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bakar</a:t>
            </a:r>
            <a:r>
              <a:rPr lang="en-US" b="1" dirty="0"/>
              <a:t> yang </a:t>
            </a:r>
            <a:r>
              <a:rPr lang="en-US" b="1" dirty="0" err="1"/>
              <a:t>diambil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feed pump yang </a:t>
            </a:r>
            <a:r>
              <a:rPr lang="en-US" b="1" dirty="0" err="1"/>
              <a:t>terletak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supply pump </a:t>
            </a:r>
            <a:r>
              <a:rPr lang="en-US" b="1" dirty="0" err="1"/>
              <a:t>ditekan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tekanan</a:t>
            </a:r>
            <a:r>
              <a:rPr lang="en-US" b="1" dirty="0"/>
              <a:t> </a:t>
            </a:r>
            <a:r>
              <a:rPr lang="en-US" b="1" dirty="0" smtClean="0"/>
              <a:t>yang </a:t>
            </a:r>
            <a:r>
              <a:rPr lang="en-US" b="1" dirty="0" err="1" smtClean="0"/>
              <a:t>diperlukan</a:t>
            </a:r>
            <a:r>
              <a:rPr lang="en-US" b="1" dirty="0"/>
              <a:t>. </a:t>
            </a:r>
            <a:endParaRPr lang="en-US" b="1" dirty="0" smtClean="0"/>
          </a:p>
          <a:p>
            <a:pPr marL="288925" eaLnBrk="0" hangingPunct="0">
              <a:lnSpc>
                <a:spcPct val="150000"/>
              </a:lnSpc>
              <a:defRPr/>
            </a:pPr>
            <a:endParaRPr lang="en-US" b="1" dirty="0"/>
          </a:p>
          <a:p>
            <a:pPr marL="288925" eaLnBrk="0" hangingPunct="0">
              <a:lnSpc>
                <a:spcPct val="150000"/>
              </a:lnSpc>
              <a:defRPr/>
            </a:pPr>
            <a:r>
              <a:rPr lang="en-US" b="1" dirty="0" smtClean="0"/>
              <a:t>Plunger </a:t>
            </a:r>
            <a:r>
              <a:rPr lang="en-US" b="1" dirty="0"/>
              <a:t>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pompa</a:t>
            </a:r>
            <a:r>
              <a:rPr lang="en-US" b="1" dirty="0"/>
              <a:t> </a:t>
            </a:r>
            <a:r>
              <a:rPr lang="en-US" b="1" dirty="0" err="1"/>
              <a:t>menghasilkan</a:t>
            </a:r>
            <a:r>
              <a:rPr lang="en-US" b="1" dirty="0"/>
              <a:t> </a:t>
            </a:r>
            <a:r>
              <a:rPr lang="en-US" b="1" dirty="0" err="1"/>
              <a:t>tekanan</a:t>
            </a:r>
            <a:r>
              <a:rPr lang="en-US" b="1" dirty="0"/>
              <a:t> yang </a:t>
            </a:r>
            <a:r>
              <a:rPr lang="en-US" b="1" dirty="0" err="1"/>
              <a:t>diperlukan</a:t>
            </a:r>
            <a:r>
              <a:rPr lang="en-US" b="1" dirty="0"/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92" y="2191428"/>
            <a:ext cx="6039632" cy="411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0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2150994"/>
            <a:ext cx="5486400" cy="500041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  <a:cs typeface="Calibri" pitchFamily="34" charset="0"/>
              </a:rPr>
              <a:t>KONFIGURASI SISTEM SUPPLY PUMP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Common Rail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n-US" b="1" dirty="0" smtClean="0"/>
              <a:t>2. </a:t>
            </a: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Komponen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1388" r="1581" b="2093"/>
          <a:stretch/>
        </p:blipFill>
        <p:spPr bwMode="auto">
          <a:xfrm>
            <a:off x="5994400" y="2190399"/>
            <a:ext cx="5857424" cy="435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06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2150994"/>
            <a:ext cx="5486400" cy="500041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2152256"/>
            <a:ext cx="5486400" cy="883044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sv-SE" sz="2400" b="1" dirty="0" smtClean="0">
                <a:solidFill>
                  <a:schemeClr val="tx1"/>
                </a:solidFill>
              </a:rPr>
              <a:t>DIHASILKANNYA TEKANAN BAHAN BAKAR DALAM SUPPLY PUMP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Pump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3079750"/>
            <a:ext cx="5010149" cy="253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sv-SE" b="1" dirty="0"/>
              <a:t>Dua set plunger yang saling berhadapan digerakkan oleh inner cam melalui rollers. Inner cam digerakkan oleh mesin melalui timing belt. Bagian dalam inner cam, yang bentuknya lonjong, bersentuhan dengan roller.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190399"/>
            <a:ext cx="5730424" cy="42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10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Rail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  <a:cs typeface="Calibri" pitchFamily="34" charset="0"/>
              </a:rPr>
              <a:t>KONSTRUKSI COMMON RAIL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1" y="2647950"/>
            <a:ext cx="50101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sv-SE" b="1" dirty="0"/>
              <a:t>Common-rail menyimpan bahan bakar bertekanan tinggi yang telah dihasilkan oleh supply pump dan menyalurkan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sv-SE" b="1" dirty="0"/>
              <a:t>bahan bakar melalui pipa injection ke injector dari silinder.</a:t>
            </a:r>
          </a:p>
        </p:txBody>
      </p:sp>
      <p:pic>
        <p:nvPicPr>
          <p:cNvPr id="19" name="Picture 2" descr="D:\PRODUCT\TEAM21\Master\program files\TEAM21TOOLS\XMLBOOKS\24d03i301\img\24d03i301topm00a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90398"/>
            <a:ext cx="5755824" cy="42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91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Rail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  <a:cs typeface="Calibri" pitchFamily="34" charset="0"/>
              </a:rPr>
              <a:t>KONSTRUKSI COMMON RAIL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1" y="2647950"/>
            <a:ext cx="50101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sv-SE" b="1" u="sng" dirty="0"/>
              <a:t>Sensor </a:t>
            </a:r>
            <a:r>
              <a:rPr lang="sv-SE" b="1" u="sng" dirty="0" smtClean="0"/>
              <a:t>Tekanan Bahan Bakar</a:t>
            </a:r>
            <a:endParaRPr lang="sv-SE" b="1" u="sng" dirty="0"/>
          </a:p>
          <a:p>
            <a:pPr eaLnBrk="0" hangingPunct="0">
              <a:lnSpc>
                <a:spcPct val="150000"/>
              </a:lnSpc>
              <a:defRPr/>
            </a:pPr>
            <a:r>
              <a:rPr lang="sv-SE" b="1" dirty="0"/>
              <a:t>Mendeteksi tekanan di dalam rail dan mengembalikannya ke ECU.</a:t>
            </a:r>
          </a:p>
        </p:txBody>
      </p:sp>
      <p:pic>
        <p:nvPicPr>
          <p:cNvPr id="9" name="Picture 2" descr="D:\PRODUCT\TEAM21\Master\program files\TEAM21TOOLS\XMLBOOKS\24d03i301\img\24d03i301topm00aa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13" y="2190398"/>
            <a:ext cx="5823712" cy="39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92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Rail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  <a:cs typeface="Calibri" pitchFamily="34" charset="0"/>
              </a:rPr>
              <a:t>KONSTRUKSI COMMON RAIL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1" y="2647950"/>
            <a:ext cx="5010149" cy="253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sv-SE" b="1" u="sng" dirty="0"/>
              <a:t>Pembatas </a:t>
            </a:r>
            <a:r>
              <a:rPr lang="sv-SE" b="1" u="sng" dirty="0" smtClean="0"/>
              <a:t>Tekanan</a:t>
            </a:r>
            <a:endParaRPr lang="sv-SE" b="1" u="sng" dirty="0"/>
          </a:p>
          <a:p>
            <a:pPr eaLnBrk="0" hangingPunct="0">
              <a:lnSpc>
                <a:spcPct val="150000"/>
              </a:lnSpc>
              <a:defRPr/>
            </a:pPr>
            <a:r>
              <a:rPr lang="sv-SE" b="1" dirty="0"/>
              <a:t>Pada kasus kegagalan sistem di mana tekanan pada common-rail meningkat hingga level abnormal, katup ini membuka untuk melepaskan tekanan. Kembali ke tangki bahan bakar</a:t>
            </a:r>
          </a:p>
        </p:txBody>
      </p:sp>
      <p:pic>
        <p:nvPicPr>
          <p:cNvPr id="13" name="Picture 2" descr="D:\PRODUCT\TEAM21\Master\program files\TEAM21TOOLS\XMLBOOKS\24d03i301\img\24d03i301topm00ab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80" y="2190398"/>
            <a:ext cx="5822145" cy="39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51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80" y="2190398"/>
            <a:ext cx="5822145" cy="416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Rail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0" y="2152257"/>
            <a:ext cx="5486400" cy="49877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  <a:cs typeface="Calibri" pitchFamily="34" charset="0"/>
              </a:rPr>
              <a:t>KONSTRUKSI COMMON RAIL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1" y="2647950"/>
            <a:ext cx="5010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sv-SE" b="1" dirty="0"/>
              <a:t>REFERENSI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sv-SE" b="1" u="sng" dirty="0"/>
              <a:t>Cara kerja dari Pressure Limiter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sv-SE" b="1" dirty="0"/>
              <a:t>Pressure limiter bekerja secara mekanis untuk melepas tekanan jika tekanan pada common-rail naik hingga tingkat/level abnormal.</a:t>
            </a:r>
          </a:p>
          <a:p>
            <a:pPr marL="225425" indent="-225425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sv-SE" b="1" dirty="0"/>
              <a:t>Pressure limiter tidak aktif</a:t>
            </a:r>
          </a:p>
          <a:p>
            <a:pPr marL="225425" indent="-225425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sv-SE" b="1" dirty="0"/>
              <a:t>Pressure limiter aktif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7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507</TotalTime>
  <Words>493</Words>
  <Application>Microsoft Office PowerPoint</Application>
  <PresentationFormat>Custom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Berlin</vt:lpstr>
      <vt:lpstr>Common Rail</vt:lpstr>
      <vt:lpstr>Common Rail</vt:lpstr>
      <vt:lpstr>Garis Besar Common Rail</vt:lpstr>
      <vt:lpstr>Garis Besar Common Rail</vt:lpstr>
      <vt:lpstr>Supply Pump</vt:lpstr>
      <vt:lpstr>Common Rail</vt:lpstr>
      <vt:lpstr>Common Rail</vt:lpstr>
      <vt:lpstr>Common Rail</vt:lpstr>
      <vt:lpstr>Common Rail</vt:lpstr>
      <vt:lpstr>Common Rail</vt:lpstr>
      <vt:lpstr>Common Rail</vt:lpstr>
      <vt:lpstr>Injector</vt:lpstr>
      <vt:lpstr>Injector</vt:lpstr>
      <vt:lpstr>Injector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 Munthe</dc:creator>
  <cp:lastModifiedBy>Tabita Nurlestari</cp:lastModifiedBy>
  <cp:revision>19</cp:revision>
  <cp:lastPrinted>2014-11-04T03:55:02Z</cp:lastPrinted>
  <dcterms:created xsi:type="dcterms:W3CDTF">2014-11-01T07:00:44Z</dcterms:created>
  <dcterms:modified xsi:type="dcterms:W3CDTF">2014-11-04T03:55:09Z</dcterms:modified>
</cp:coreProperties>
</file>