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9091" autoAdjust="0"/>
  </p:normalViewPr>
  <p:slideViewPr>
    <p:cSldViewPr snapToGrid="0">
      <p:cViewPr>
        <p:scale>
          <a:sx n="89" d="100"/>
          <a:sy n="89" d="100"/>
        </p:scale>
        <p:origin x="-120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E257-E9B6-4BD2-BAE5-7A1166CAB6C4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CE32F-7EA5-4A7D-9FF8-9A9500BD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21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F4B59-192E-4B98-B1DC-393678C753F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D0D0-C370-4A06-A74C-BB625BD26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A889-F109-41CD-A7C3-1E5B3F1EEA47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E16-96CB-4125-96B8-8AE54FE470AA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369-BE7A-40A8-B66D-CC18D18E6BC9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622-34C4-4894-B737-E533C827AF90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966E-CD5E-4F26-B117-7F30C78A36FA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70A9-B1A7-4EBD-961A-A78388F0AEF6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309B-4E50-4608-9D97-F5287885E35D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4F7-D232-4D3C-A26D-742C194ED09E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A59C92-A30F-4C8D-AAC5-DBFF7267B6D8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BD2B-D71B-4FAF-8EBE-85DA6D966D31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A733-E313-4B9D-A878-0944387CEA4A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672E-9C2C-4211-B25C-CCD7002A3B76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16DC-7CBE-4FFC-9AF6-2299545EBAD4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815-B085-4CB4-A0A1-387E2FBFAA2B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3EC5-CEA6-4444-B01F-08447FFE71DE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CC22-47EE-4726-84E0-36D967E85EF0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050-36E9-4869-AA5D-3519C78C8B0E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6849-8EFA-4D3C-876D-8D817773252A}" type="datetime1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38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hyperlink" Target="Kemudi%20Mekanisme%20Penyerap%20Benturan.jpg" TargetMode="External"/><Relationship Id="rId12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Telescopic%20Steering.jpg" TargetMode="External"/><Relationship Id="rId11" Type="http://schemas.openxmlformats.org/officeDocument/2006/relationships/image" Target="../media/image41.png"/><Relationship Id="rId5" Type="http://schemas.openxmlformats.org/officeDocument/2006/relationships/hyperlink" Target="Tilt%20Steering.jpg" TargetMode="External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Kemudi%20Mekanisme%20Penyerap%20Benturan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Telescopic%20Steering.jpg" TargetMode="External"/><Relationship Id="rId5" Type="http://schemas.openxmlformats.org/officeDocument/2006/relationships/hyperlink" Target="Tilt%20Steering.jpg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hyperlink" Target="Kemudi%20Mekanisme%20Penyerap%20Benturan.jpg" TargetMode="External"/><Relationship Id="rId12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Telescopic%20Steering.jpg" TargetMode="External"/><Relationship Id="rId11" Type="http://schemas.openxmlformats.org/officeDocument/2006/relationships/image" Target="../media/image41.png"/><Relationship Id="rId5" Type="http://schemas.openxmlformats.org/officeDocument/2006/relationships/hyperlink" Target="Tilt%20Steering.jpg" TargetMode="External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11" Type="http://schemas.openxmlformats.org/officeDocument/2006/relationships/image" Target="../media/image46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50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Rem%20Parkir.jpg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hyperlink" Target="Tilt%20Steering.jpg" TargetMode="External"/><Relationship Id="rId5" Type="http://schemas.openxmlformats.org/officeDocument/2006/relationships/hyperlink" Target="Rem%20Kaki.jpg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emf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hyperlink" Target="Kemudi%20Mekanisme%20Penyerap%20Benturan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Telescopic%20Steering.jpg" TargetMode="External"/><Relationship Id="rId11" Type="http://schemas.openxmlformats.org/officeDocument/2006/relationships/image" Target="../media/image12.emf"/><Relationship Id="rId5" Type="http://schemas.openxmlformats.org/officeDocument/2006/relationships/hyperlink" Target="Tilt%20Steering.jpg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hyperlink" Target="Telescopic%20Steering.jpg" TargetMode="External"/><Relationship Id="rId4" Type="http://schemas.openxmlformats.org/officeDocument/2006/relationships/image" Target="../media/image24.emf"/><Relationship Id="rId9" Type="http://schemas.openxmlformats.org/officeDocument/2006/relationships/hyperlink" Target="Tilt%20Steering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Telescopic%20Steering.jpg" TargetMode="External"/><Relationship Id="rId5" Type="http://schemas.openxmlformats.org/officeDocument/2006/relationships/hyperlink" Target="Tilt%20Steering.jpg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Rem</a:t>
            </a:r>
            <a:br>
              <a:rPr lang="en-US" dirty="0" smtClean="0"/>
            </a:br>
            <a:r>
              <a:rPr lang="en-US" dirty="0" smtClean="0"/>
              <a:t>(Brake System)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TTEP Curriculum Workshop</a:t>
            </a:r>
          </a:p>
          <a:p>
            <a:r>
              <a:rPr lang="en-US" dirty="0" smtClean="0"/>
              <a:t>2014</a:t>
            </a:r>
          </a:p>
          <a:p>
            <a:r>
              <a:rPr lang="en-US" dirty="0" err="1" smtClean="0"/>
              <a:t>Kemendikbud</a:t>
            </a:r>
            <a:r>
              <a:rPr lang="en-US" dirty="0" smtClean="0"/>
              <a:t> - Toyota Training Center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673" y="27710"/>
            <a:ext cx="1085617" cy="9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6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 rot="10800000">
            <a:off x="11294716" y="599665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72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2150994"/>
            <a:ext cx="3015387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TIPE REM TROMOL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47950"/>
            <a:ext cx="5488130" cy="128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Rem </a:t>
            </a:r>
            <a:r>
              <a:rPr lang="en-US" altLang="en-US" b="1" dirty="0" err="1"/>
              <a:t>tromol</a:t>
            </a:r>
            <a:r>
              <a:rPr lang="en-US" altLang="en-US" b="1" dirty="0"/>
              <a:t> </a:t>
            </a:r>
            <a:r>
              <a:rPr lang="en-US" altLang="en-US" b="1" dirty="0" err="1"/>
              <a:t>memiliki</a:t>
            </a:r>
            <a:r>
              <a:rPr lang="en-US" altLang="en-US" b="1" dirty="0"/>
              <a:t> </a:t>
            </a:r>
            <a:r>
              <a:rPr lang="en-US" altLang="en-US" b="1" dirty="0" err="1"/>
              <a:t>tipe</a:t>
            </a:r>
            <a:r>
              <a:rPr lang="en-US" altLang="en-US" b="1" dirty="0"/>
              <a:t> yang </a:t>
            </a:r>
            <a:r>
              <a:rPr lang="en-US" altLang="en-US" b="1" dirty="0" err="1"/>
              <a:t>berbeda-beda</a:t>
            </a:r>
            <a:r>
              <a:rPr lang="en-US" altLang="en-US" b="1" dirty="0"/>
              <a:t>, </a:t>
            </a:r>
            <a:r>
              <a:rPr lang="en-US" altLang="en-US" b="1" dirty="0" err="1"/>
              <a:t>tergantung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kombinasi</a:t>
            </a:r>
            <a:r>
              <a:rPr lang="en-US" altLang="en-US" b="1" dirty="0"/>
              <a:t> </a:t>
            </a:r>
            <a:r>
              <a:rPr lang="en-US" altLang="en-US" b="1" dirty="0" err="1"/>
              <a:t>sepatu</a:t>
            </a:r>
            <a:r>
              <a:rPr lang="en-US" altLang="en-US" b="1" dirty="0"/>
              <a:t> leading </a:t>
            </a:r>
            <a:r>
              <a:rPr lang="en-US" altLang="en-US" b="1" dirty="0" err="1"/>
              <a:t>dan</a:t>
            </a:r>
            <a:r>
              <a:rPr lang="en-US" altLang="en-US" b="1" dirty="0"/>
              <a:t> trailing.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64877" y="4046818"/>
            <a:ext cx="51641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684463" algn="l"/>
              </a:tabLst>
              <a:defRPr/>
            </a:pPr>
            <a:r>
              <a:rPr lang="en-US" sz="1600" dirty="0" err="1">
                <a:latin typeface="+mn-lt"/>
              </a:rPr>
              <a:t>Tipe</a:t>
            </a:r>
            <a:r>
              <a:rPr lang="en-US" sz="1600" dirty="0">
                <a:latin typeface="+mn-lt"/>
              </a:rPr>
              <a:t> leading-</a:t>
            </a:r>
            <a:r>
              <a:rPr lang="en-US" sz="1600" dirty="0" err="1">
                <a:latin typeface="+mn-lt"/>
              </a:rPr>
              <a:t>dan</a:t>
            </a:r>
            <a:r>
              <a:rPr lang="en-US" sz="1600" dirty="0">
                <a:latin typeface="+mn-lt"/>
              </a:rPr>
              <a:t>-trailing	Fixed wheel cylinder</a:t>
            </a:r>
          </a:p>
          <a:p>
            <a:pPr>
              <a:tabLst>
                <a:tab pos="2684463" algn="l"/>
              </a:tabLst>
              <a:defRPr/>
            </a:pPr>
            <a:r>
              <a:rPr lang="en-US" sz="1600" dirty="0" err="1">
                <a:latin typeface="+mn-lt"/>
              </a:rPr>
              <a:t>Tipe</a:t>
            </a:r>
            <a:r>
              <a:rPr lang="en-US" sz="1600" dirty="0">
                <a:latin typeface="+mn-lt"/>
              </a:rPr>
              <a:t> two-leading	Fixed anchor</a:t>
            </a:r>
          </a:p>
          <a:p>
            <a:pPr>
              <a:tabLst>
                <a:tab pos="2684463" algn="l"/>
              </a:tabLst>
              <a:defRPr/>
            </a:pPr>
            <a:r>
              <a:rPr lang="en-US" sz="1600" dirty="0" err="1">
                <a:latin typeface="+mn-lt"/>
              </a:rPr>
              <a:t>Tipe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uni</a:t>
            </a:r>
            <a:r>
              <a:rPr lang="en-US" sz="1600" dirty="0">
                <a:latin typeface="+mn-lt"/>
              </a:rPr>
              <a:t>-servo	Adjusting cylinder</a:t>
            </a:r>
          </a:p>
          <a:p>
            <a:pPr>
              <a:tabLst>
                <a:tab pos="2452688" algn="l"/>
              </a:tabLst>
              <a:defRPr/>
            </a:pPr>
            <a:r>
              <a:rPr lang="en-US" sz="1600" dirty="0" err="1">
                <a:latin typeface="+mn-lt"/>
              </a:rPr>
              <a:t>Tipe</a:t>
            </a:r>
            <a:r>
              <a:rPr lang="en-US" sz="1600" dirty="0">
                <a:latin typeface="+mn-lt"/>
              </a:rPr>
              <a:t> duo-servo</a:t>
            </a:r>
          </a:p>
          <a:p>
            <a:pPr>
              <a:tabLst>
                <a:tab pos="2452688" algn="l"/>
              </a:tabLst>
              <a:defRPr/>
            </a:pPr>
            <a:endParaRPr lang="en-US" sz="1600" dirty="0">
              <a:latin typeface="+mn-lt"/>
            </a:endParaRPr>
          </a:p>
          <a:p>
            <a:pPr>
              <a:tabLst>
                <a:tab pos="2452688" algn="l"/>
              </a:tabLst>
              <a:defRPr/>
            </a:pPr>
            <a:endParaRPr lang="en-US" sz="1600" dirty="0">
              <a:latin typeface="+mn-lt"/>
            </a:endParaRPr>
          </a:p>
          <a:p>
            <a:pPr>
              <a:tabLst>
                <a:tab pos="2452688" algn="l"/>
              </a:tabLst>
              <a:defRPr/>
            </a:pPr>
            <a:endParaRPr lang="en-US" sz="1600" dirty="0">
              <a:latin typeface="+mn-lt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40" y="4123018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52" y="4351618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27" y="4580218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2" y="4123018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2" y="4351618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2" y="4607206"/>
            <a:ext cx="201613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2" y="4854856"/>
            <a:ext cx="20161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2" name="ShockwaveFlash1" r:id="rId2" imgW="4968800" imgH="3368755"/>
        </mc:Choice>
        <mc:Fallback>
          <p:control name="ShockwaveFlash1" r:id="rId2" imgW="4968800" imgH="336875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5463" y="2220913"/>
                  <a:ext cx="4968875" cy="3368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145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522" y="2150994"/>
            <a:ext cx="47625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" y="2150994"/>
            <a:ext cx="3854825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KATUP PROPORTIONING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256"/>
          <p:cNvSpPr>
            <a:spLocks noChangeShapeType="1"/>
          </p:cNvSpPr>
          <p:nvPr/>
        </p:nvSpPr>
        <p:spPr bwMode="gray">
          <a:xfrm>
            <a:off x="830884" y="3372263"/>
            <a:ext cx="4363416" cy="11331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0" name="Rectangle 257"/>
          <p:cNvSpPr>
            <a:spLocks noChangeArrowheads="1"/>
          </p:cNvSpPr>
          <p:nvPr/>
        </p:nvSpPr>
        <p:spPr bwMode="gray">
          <a:xfrm rot="3419336">
            <a:off x="546721" y="2769015"/>
            <a:ext cx="479425" cy="520700"/>
          </a:xfrm>
          <a:prstGeom prst="rect">
            <a:avLst/>
          </a:prstGeom>
          <a:gradFill rotWithShape="1">
            <a:gsLst>
              <a:gs pos="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4F81B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1" name="Text Box 258"/>
          <p:cNvSpPr txBox="1">
            <a:spLocks noChangeArrowheads="1"/>
          </p:cNvSpPr>
          <p:nvPr/>
        </p:nvSpPr>
        <p:spPr bwMode="gray">
          <a:xfrm>
            <a:off x="1196009" y="2737264"/>
            <a:ext cx="40916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P &amp; BV </a:t>
            </a:r>
            <a:endParaRPr lang="en-US" altLang="en-US" sz="1800" b="1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Katup</a:t>
            </a: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 Proportioning 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 Bypass)</a:t>
            </a:r>
          </a:p>
        </p:txBody>
      </p:sp>
      <p:sp>
        <p:nvSpPr>
          <p:cNvPr id="52" name="Text Box 259">
            <a:hlinkClick r:id="rId5" action="ppaction://hlinkfile"/>
          </p:cNvPr>
          <p:cNvSpPr txBox="1">
            <a:spLocks noChangeArrowheads="1"/>
          </p:cNvSpPr>
          <p:nvPr/>
        </p:nvSpPr>
        <p:spPr bwMode="gray">
          <a:xfrm>
            <a:off x="589174" y="2811877"/>
            <a:ext cx="380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+mj-lt"/>
              </a:rPr>
              <a:t>A</a:t>
            </a:r>
          </a:p>
        </p:txBody>
      </p:sp>
      <p:sp>
        <p:nvSpPr>
          <p:cNvPr id="53" name="Line 260"/>
          <p:cNvSpPr>
            <a:spLocks noChangeShapeType="1"/>
          </p:cNvSpPr>
          <p:nvPr/>
        </p:nvSpPr>
        <p:spPr bwMode="gray">
          <a:xfrm>
            <a:off x="830884" y="4178714"/>
            <a:ext cx="4363416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4" name="Rectangle 261"/>
          <p:cNvSpPr>
            <a:spLocks noChangeArrowheads="1"/>
          </p:cNvSpPr>
          <p:nvPr/>
        </p:nvSpPr>
        <p:spPr bwMode="gray">
          <a:xfrm rot="3419336">
            <a:off x="546721" y="3607215"/>
            <a:ext cx="479425" cy="520700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504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5" name="Text Box 262">
            <a:hlinkClick r:id="rId6" action="ppaction://hlinkfile"/>
          </p:cNvPr>
          <p:cNvSpPr txBox="1">
            <a:spLocks noChangeArrowheads="1"/>
          </p:cNvSpPr>
          <p:nvPr/>
        </p:nvSpPr>
        <p:spPr bwMode="gray">
          <a:xfrm>
            <a:off x="595586" y="3650077"/>
            <a:ext cx="367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56" name="Rectangle 264"/>
          <p:cNvSpPr>
            <a:spLocks noChangeArrowheads="1"/>
          </p:cNvSpPr>
          <p:nvPr/>
        </p:nvSpPr>
        <p:spPr bwMode="gray">
          <a:xfrm rot="3419336">
            <a:off x="546721" y="4377152"/>
            <a:ext cx="479425" cy="520700"/>
          </a:xfrm>
          <a:prstGeom prst="rect">
            <a:avLst/>
          </a:prstGeom>
          <a:gradFill rotWithShape="1">
            <a:gsLst>
              <a:gs pos="0">
                <a:srgbClr val="9BBB59"/>
              </a:gs>
              <a:gs pos="100000">
                <a:srgbClr val="9BBB5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BBB5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7" name="Text Box 265">
            <a:hlinkClick r:id="rId7" action="ppaction://hlinkfile"/>
          </p:cNvPr>
          <p:cNvSpPr txBox="1">
            <a:spLocks noChangeArrowheads="1"/>
          </p:cNvSpPr>
          <p:nvPr/>
        </p:nvSpPr>
        <p:spPr bwMode="gray">
          <a:xfrm>
            <a:off x="593181" y="4420014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+mj-lt"/>
              </a:rPr>
              <a:t>C</a:t>
            </a:r>
          </a:p>
        </p:txBody>
      </p:sp>
      <p:sp>
        <p:nvSpPr>
          <p:cNvPr id="58" name="Text Box 269"/>
          <p:cNvSpPr txBox="1">
            <a:spLocks noChangeArrowheads="1"/>
          </p:cNvSpPr>
          <p:nvPr/>
        </p:nvSpPr>
        <p:spPr bwMode="gray">
          <a:xfrm>
            <a:off x="1243634" y="3537364"/>
            <a:ext cx="40439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LSPV </a:t>
            </a:r>
            <a:endParaRPr lang="en-US" altLang="en-US" sz="1800" b="1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Katup</a:t>
            </a: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 Load Sensing Proportioning)</a:t>
            </a:r>
          </a:p>
        </p:txBody>
      </p:sp>
      <p:sp>
        <p:nvSpPr>
          <p:cNvPr id="59" name="Text Box 270"/>
          <p:cNvSpPr txBox="1">
            <a:spLocks noChangeArrowheads="1"/>
          </p:cNvSpPr>
          <p:nvPr/>
        </p:nvSpPr>
        <p:spPr bwMode="gray">
          <a:xfrm>
            <a:off x="1229347" y="4312064"/>
            <a:ext cx="40582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LSPV &amp; BV (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Katup</a:t>
            </a: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 Load Sensing Proportioning 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Katup</a:t>
            </a: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 Bypass)</a:t>
            </a:r>
          </a:p>
        </p:txBody>
      </p:sp>
      <p:sp>
        <p:nvSpPr>
          <p:cNvPr id="60" name="Line 260"/>
          <p:cNvSpPr>
            <a:spLocks noChangeShapeType="1"/>
          </p:cNvSpPr>
          <p:nvPr/>
        </p:nvSpPr>
        <p:spPr bwMode="gray">
          <a:xfrm>
            <a:off x="830884" y="4950238"/>
            <a:ext cx="4363416" cy="30117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37149" y="5072349"/>
            <a:ext cx="58801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974975" algn="l"/>
              </a:tabLst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Katup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P (Proportioning) 	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Ke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silinder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roda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belakang</a:t>
            </a:r>
            <a:endParaRPr lang="en-US" sz="1600" dirty="0">
              <a:latin typeface="+mn-lt"/>
            </a:endParaRPr>
          </a:p>
          <a:p>
            <a:pPr>
              <a:tabLst>
                <a:tab pos="2974975" algn="l"/>
              </a:tabLst>
              <a:defRPr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Katup</a:t>
            </a:r>
            <a:r>
              <a:rPr lang="en-US" sz="1600" dirty="0">
                <a:latin typeface="+mn-lt"/>
              </a:rPr>
              <a:t> B (Bypass) 	</a:t>
            </a:r>
            <a:r>
              <a:rPr lang="en-US" sz="1600" dirty="0" smtClean="0">
                <a:latin typeface="+mn-lt"/>
              </a:rPr>
              <a:t> Load </a:t>
            </a:r>
            <a:r>
              <a:rPr lang="en-US" sz="1600" dirty="0">
                <a:latin typeface="+mn-lt"/>
              </a:rPr>
              <a:t>sensing spring</a:t>
            </a:r>
          </a:p>
          <a:p>
            <a:pPr>
              <a:tabLst>
                <a:tab pos="2684463" algn="l"/>
              </a:tabLst>
              <a:defRPr/>
            </a:pPr>
            <a:r>
              <a:rPr lang="en-US" sz="1600" dirty="0">
                <a:latin typeface="+mn-lt"/>
              </a:rPr>
              <a:t> Dari </a:t>
            </a:r>
            <a:r>
              <a:rPr lang="en-US" sz="1600" dirty="0" err="1">
                <a:latin typeface="+mn-lt"/>
              </a:rPr>
              <a:t>depan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silinder</a:t>
            </a:r>
            <a:r>
              <a:rPr lang="en-US" sz="1600" dirty="0">
                <a:latin typeface="+mn-lt"/>
              </a:rPr>
              <a:t> master </a:t>
            </a:r>
          </a:p>
          <a:p>
            <a:pPr>
              <a:tabLst>
                <a:tab pos="2684463" algn="l"/>
              </a:tabLst>
              <a:defRPr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silinder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roda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depan</a:t>
            </a:r>
            <a:r>
              <a:rPr lang="en-US" sz="1600" dirty="0">
                <a:latin typeface="+mn-lt"/>
              </a:rPr>
              <a:t> </a:t>
            </a:r>
          </a:p>
          <a:p>
            <a:pPr>
              <a:tabLst>
                <a:tab pos="2684463" algn="l"/>
              </a:tabLst>
              <a:defRPr/>
            </a:pPr>
            <a:r>
              <a:rPr lang="en-US" sz="1600" dirty="0">
                <a:latin typeface="+mn-lt"/>
              </a:rPr>
              <a:t> Dari </a:t>
            </a:r>
            <a:r>
              <a:rPr lang="en-US" sz="1600" dirty="0" err="1">
                <a:latin typeface="+mn-lt"/>
              </a:rPr>
              <a:t>belakang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silinder</a:t>
            </a:r>
            <a:r>
              <a:rPr lang="en-US" sz="1600" dirty="0">
                <a:latin typeface="+mn-lt"/>
              </a:rPr>
              <a:t> master </a:t>
            </a:r>
          </a:p>
          <a:p>
            <a:pPr>
              <a:tabLst>
                <a:tab pos="2684463" algn="l"/>
              </a:tabLst>
              <a:defRPr/>
            </a:pPr>
            <a:r>
              <a:rPr lang="en-US" sz="1600" dirty="0">
                <a:latin typeface="+mn-lt"/>
              </a:rPr>
              <a:t>  </a:t>
            </a:r>
          </a:p>
          <a:p>
            <a:pPr>
              <a:tabLst>
                <a:tab pos="2684463" algn="l"/>
              </a:tabLst>
              <a:defRPr/>
            </a:pPr>
            <a:r>
              <a:rPr lang="en-US" sz="1600" dirty="0">
                <a:latin typeface="+mn-lt"/>
              </a:rPr>
              <a:t>  </a:t>
            </a:r>
          </a:p>
        </p:txBody>
      </p:sp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2" y="5148549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2" y="5377149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2" y="5605749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4" y="5853399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4" y="6139149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49" y="5145374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49" y="5377149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1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PRODUCT\TEAM21\Toyota Technician\02b\01b05i305\img\01b05i305-topm00a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46" y="2152257"/>
            <a:ext cx="47625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" y="2150994"/>
            <a:ext cx="3854825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REM PARKIR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256"/>
          <p:cNvSpPr>
            <a:spLocks noChangeShapeType="1"/>
          </p:cNvSpPr>
          <p:nvPr/>
        </p:nvSpPr>
        <p:spPr bwMode="gray">
          <a:xfrm>
            <a:off x="830884" y="3372263"/>
            <a:ext cx="4363416" cy="11331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0" name="Rectangle 257"/>
          <p:cNvSpPr>
            <a:spLocks noChangeArrowheads="1"/>
          </p:cNvSpPr>
          <p:nvPr/>
        </p:nvSpPr>
        <p:spPr bwMode="gray">
          <a:xfrm rot="3419336">
            <a:off x="546721" y="2769015"/>
            <a:ext cx="479425" cy="520700"/>
          </a:xfrm>
          <a:prstGeom prst="rect">
            <a:avLst/>
          </a:prstGeom>
          <a:gradFill rotWithShape="1">
            <a:gsLst>
              <a:gs pos="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4F81B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1" name="Text Box 258"/>
          <p:cNvSpPr txBox="1">
            <a:spLocks noChangeArrowheads="1"/>
          </p:cNvSpPr>
          <p:nvPr/>
        </p:nvSpPr>
        <p:spPr bwMode="gray">
          <a:xfrm>
            <a:off x="1310309" y="3003964"/>
            <a:ext cx="40916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Tuas</a:t>
            </a: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 Rem 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Parkir</a:t>
            </a:r>
            <a:endParaRPr lang="en-US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Text Box 259">
            <a:hlinkClick r:id="rId5" action="ppaction://hlinkfile"/>
          </p:cNvPr>
          <p:cNvSpPr txBox="1">
            <a:spLocks noChangeArrowheads="1"/>
          </p:cNvSpPr>
          <p:nvPr/>
        </p:nvSpPr>
        <p:spPr bwMode="gray">
          <a:xfrm>
            <a:off x="589174" y="2811877"/>
            <a:ext cx="380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+mj-lt"/>
              </a:rPr>
              <a:t>A</a:t>
            </a:r>
          </a:p>
        </p:txBody>
      </p:sp>
      <p:sp>
        <p:nvSpPr>
          <p:cNvPr id="53" name="Line 260"/>
          <p:cNvSpPr>
            <a:spLocks noChangeShapeType="1"/>
          </p:cNvSpPr>
          <p:nvPr/>
        </p:nvSpPr>
        <p:spPr bwMode="gray">
          <a:xfrm>
            <a:off x="830884" y="4178714"/>
            <a:ext cx="4363416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4" name="Rectangle 261"/>
          <p:cNvSpPr>
            <a:spLocks noChangeArrowheads="1"/>
          </p:cNvSpPr>
          <p:nvPr/>
        </p:nvSpPr>
        <p:spPr bwMode="gray">
          <a:xfrm rot="3419336">
            <a:off x="546721" y="3607215"/>
            <a:ext cx="479425" cy="520700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504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5" name="Text Box 262">
            <a:hlinkClick r:id="rId6" action="ppaction://hlinkfile"/>
          </p:cNvPr>
          <p:cNvSpPr txBox="1">
            <a:spLocks noChangeArrowheads="1"/>
          </p:cNvSpPr>
          <p:nvPr/>
        </p:nvSpPr>
        <p:spPr bwMode="gray">
          <a:xfrm>
            <a:off x="595586" y="3650077"/>
            <a:ext cx="367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56" name="Rectangle 264"/>
          <p:cNvSpPr>
            <a:spLocks noChangeArrowheads="1"/>
          </p:cNvSpPr>
          <p:nvPr/>
        </p:nvSpPr>
        <p:spPr bwMode="gray">
          <a:xfrm rot="3419336">
            <a:off x="546721" y="4377152"/>
            <a:ext cx="479425" cy="520700"/>
          </a:xfrm>
          <a:prstGeom prst="rect">
            <a:avLst/>
          </a:prstGeom>
          <a:gradFill rotWithShape="1">
            <a:gsLst>
              <a:gs pos="0">
                <a:srgbClr val="9BBB59"/>
              </a:gs>
              <a:gs pos="100000">
                <a:srgbClr val="9BBB5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BBB5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7" name="Text Box 265">
            <a:hlinkClick r:id="rId7" action="ppaction://hlinkfile"/>
          </p:cNvPr>
          <p:cNvSpPr txBox="1">
            <a:spLocks noChangeArrowheads="1"/>
          </p:cNvSpPr>
          <p:nvPr/>
        </p:nvSpPr>
        <p:spPr bwMode="gray">
          <a:xfrm>
            <a:off x="593181" y="4420014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+mj-lt"/>
              </a:rPr>
              <a:t>C</a:t>
            </a:r>
          </a:p>
        </p:txBody>
      </p:sp>
      <p:sp>
        <p:nvSpPr>
          <p:cNvPr id="58" name="Text Box 269"/>
          <p:cNvSpPr txBox="1">
            <a:spLocks noChangeArrowheads="1"/>
          </p:cNvSpPr>
          <p:nvPr/>
        </p:nvSpPr>
        <p:spPr bwMode="gray">
          <a:xfrm>
            <a:off x="1357934" y="3804064"/>
            <a:ext cx="40439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Kabel</a:t>
            </a: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 Rem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+mj-lt"/>
              </a:rPr>
              <a:t>Parkir</a:t>
            </a:r>
            <a:endParaRPr lang="en-US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Text Box 270"/>
          <p:cNvSpPr txBox="1">
            <a:spLocks noChangeArrowheads="1"/>
          </p:cNvSpPr>
          <p:nvPr/>
        </p:nvSpPr>
        <p:spPr bwMode="gray">
          <a:xfrm>
            <a:off x="1343647" y="4578764"/>
            <a:ext cx="4058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Rem 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Belakang</a:t>
            </a:r>
            <a:endParaRPr lang="en-US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830884" y="4950238"/>
            <a:ext cx="4363416" cy="30117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46" y="2162590"/>
            <a:ext cx="4762500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" y="2150994"/>
            <a:ext cx="3854825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REM PARKIR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6252" y="2647950"/>
            <a:ext cx="548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/>
              <a:t>Tipe-tipe</a:t>
            </a:r>
            <a:r>
              <a:rPr lang="en-US" b="1" dirty="0"/>
              <a:t> </a:t>
            </a:r>
            <a:r>
              <a:rPr lang="en-US" b="1" dirty="0" smtClean="0"/>
              <a:t>body </a:t>
            </a:r>
            <a:r>
              <a:rPr lang="en-US" b="1" dirty="0"/>
              <a:t>rem </a:t>
            </a:r>
            <a:r>
              <a:rPr lang="en-US" b="1" dirty="0" err="1"/>
              <a:t>parkir</a:t>
            </a:r>
            <a:endParaRPr lang="en-US" b="1" dirty="0"/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905266" y="3619863"/>
            <a:ext cx="4498007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latin typeface="+mj-lt"/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621103" y="3092814"/>
            <a:ext cx="479425" cy="520700"/>
          </a:xfrm>
          <a:prstGeom prst="rect">
            <a:avLst/>
          </a:prstGeom>
          <a:gradFill rotWithShape="1">
            <a:gsLst>
              <a:gs pos="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4F81B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latin typeface="+mj-lt"/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487879" y="3162663"/>
            <a:ext cx="31353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+mj-lt"/>
              </a:rPr>
              <a:t>Tipe rem tromol</a:t>
            </a:r>
          </a:p>
        </p:txBody>
      </p:sp>
      <p:sp>
        <p:nvSpPr>
          <p:cNvPr id="32" name="Text Box 259">
            <a:hlinkClick r:id="rId5" action="ppaction://hlinkfile"/>
          </p:cNvPr>
          <p:cNvSpPr txBox="1">
            <a:spLocks noChangeArrowheads="1"/>
          </p:cNvSpPr>
          <p:nvPr/>
        </p:nvSpPr>
        <p:spPr bwMode="gray">
          <a:xfrm>
            <a:off x="663556" y="3135676"/>
            <a:ext cx="380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+mj-lt"/>
              </a:rPr>
              <a:t>A</a:t>
            </a:r>
          </a:p>
        </p:txBody>
      </p:sp>
      <p:sp>
        <p:nvSpPr>
          <p:cNvPr id="33" name="Line 260"/>
          <p:cNvSpPr>
            <a:spLocks noChangeShapeType="1"/>
          </p:cNvSpPr>
          <p:nvPr/>
        </p:nvSpPr>
        <p:spPr bwMode="gray">
          <a:xfrm>
            <a:off x="905266" y="4400913"/>
            <a:ext cx="4498007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latin typeface="+mj-lt"/>
            </a:endParaRPr>
          </a:p>
        </p:txBody>
      </p:sp>
      <p:sp>
        <p:nvSpPr>
          <p:cNvPr id="34" name="Rectangle 261"/>
          <p:cNvSpPr>
            <a:spLocks noChangeArrowheads="1"/>
          </p:cNvSpPr>
          <p:nvPr/>
        </p:nvSpPr>
        <p:spPr bwMode="gray">
          <a:xfrm rot="3419336">
            <a:off x="621103" y="3854814"/>
            <a:ext cx="479425" cy="520700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504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latin typeface="+mj-lt"/>
            </a:endParaRPr>
          </a:p>
        </p:txBody>
      </p:sp>
      <p:sp>
        <p:nvSpPr>
          <p:cNvPr id="35" name="Text Box 262">
            <a:hlinkClick r:id="rId6" action="ppaction://hlinkfile"/>
          </p:cNvPr>
          <p:cNvSpPr txBox="1">
            <a:spLocks noChangeArrowheads="1"/>
          </p:cNvSpPr>
          <p:nvPr/>
        </p:nvSpPr>
        <p:spPr bwMode="gray">
          <a:xfrm>
            <a:off x="669968" y="3897676"/>
            <a:ext cx="367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+mj-lt"/>
              </a:rPr>
              <a:t>B</a:t>
            </a:r>
          </a:p>
        </p:txBody>
      </p:sp>
      <p:sp>
        <p:nvSpPr>
          <p:cNvPr id="36" name="Rectangle 264"/>
          <p:cNvSpPr>
            <a:spLocks noChangeArrowheads="1"/>
          </p:cNvSpPr>
          <p:nvPr/>
        </p:nvSpPr>
        <p:spPr bwMode="gray">
          <a:xfrm rot="3419336">
            <a:off x="621103" y="4609886"/>
            <a:ext cx="479425" cy="520700"/>
          </a:xfrm>
          <a:prstGeom prst="rect">
            <a:avLst/>
          </a:prstGeom>
          <a:gradFill rotWithShape="1">
            <a:gsLst>
              <a:gs pos="0">
                <a:srgbClr val="9BBB59"/>
              </a:gs>
              <a:gs pos="100000">
                <a:srgbClr val="9BBB5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BBB5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latin typeface="+mj-lt"/>
            </a:endParaRPr>
          </a:p>
        </p:txBody>
      </p:sp>
      <p:sp>
        <p:nvSpPr>
          <p:cNvPr id="37" name="Text Box 265">
            <a:hlinkClick r:id="rId7" action="ppaction://hlinkfile"/>
          </p:cNvPr>
          <p:cNvSpPr txBox="1">
            <a:spLocks noChangeArrowheads="1"/>
          </p:cNvSpPr>
          <p:nvPr/>
        </p:nvSpPr>
        <p:spPr bwMode="gray">
          <a:xfrm>
            <a:off x="667563" y="4652748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</a:t>
            </a:r>
          </a:p>
        </p:txBody>
      </p:sp>
      <p:sp>
        <p:nvSpPr>
          <p:cNvPr id="38" name="Text Box 269"/>
          <p:cNvSpPr txBox="1">
            <a:spLocks noChangeArrowheads="1"/>
          </p:cNvSpPr>
          <p:nvPr/>
        </p:nvSpPr>
        <p:spPr bwMode="gray">
          <a:xfrm>
            <a:off x="1498991" y="3935776"/>
            <a:ext cx="2895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tx1"/>
                </a:solidFill>
                <a:latin typeface="+mj-lt"/>
              </a:rPr>
              <a:t>Tipe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 rem </a:t>
            </a:r>
            <a:r>
              <a:rPr lang="en-US" altLang="en-US" sz="2400" b="1" dirty="0" err="1">
                <a:solidFill>
                  <a:schemeClr val="tx1"/>
                </a:solidFill>
                <a:latin typeface="+mj-lt"/>
              </a:rPr>
              <a:t>piringan</a:t>
            </a:r>
            <a:endParaRPr lang="en-US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905266" y="5182973"/>
            <a:ext cx="4498007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latin typeface="+mj-lt"/>
            </a:endParaRPr>
          </a:p>
        </p:txBody>
      </p:sp>
      <p:sp>
        <p:nvSpPr>
          <p:cNvPr id="40" name="Line 253"/>
          <p:cNvSpPr>
            <a:spLocks noChangeShapeType="1"/>
          </p:cNvSpPr>
          <p:nvPr/>
        </p:nvSpPr>
        <p:spPr bwMode="gray">
          <a:xfrm>
            <a:off x="886216" y="5904682"/>
            <a:ext cx="4517057" cy="26942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latin typeface="+mj-lt"/>
            </a:endParaRPr>
          </a:p>
        </p:txBody>
      </p:sp>
      <p:sp>
        <p:nvSpPr>
          <p:cNvPr id="41" name="Rectangle 254"/>
          <p:cNvSpPr>
            <a:spLocks noChangeArrowheads="1"/>
          </p:cNvSpPr>
          <p:nvPr/>
        </p:nvSpPr>
        <p:spPr bwMode="gray">
          <a:xfrm rot="3419336">
            <a:off x="602053" y="5340777"/>
            <a:ext cx="479425" cy="520700"/>
          </a:xfrm>
          <a:prstGeom prst="rect">
            <a:avLst/>
          </a:prstGeom>
          <a:gradFill rotWithShape="1">
            <a:gsLst>
              <a:gs pos="0">
                <a:srgbClr val="8064A2"/>
              </a:gs>
              <a:gs pos="100000">
                <a:srgbClr val="8064A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8064A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latin typeface="+mj-lt"/>
            </a:endParaRPr>
          </a:p>
        </p:txBody>
      </p:sp>
      <p:sp>
        <p:nvSpPr>
          <p:cNvPr id="42" name="Text Box 255"/>
          <p:cNvSpPr txBox="1">
            <a:spLocks noChangeArrowheads="1"/>
          </p:cNvSpPr>
          <p:nvPr/>
        </p:nvSpPr>
        <p:spPr bwMode="gray">
          <a:xfrm>
            <a:off x="643705" y="5383639"/>
            <a:ext cx="3818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+mj-lt"/>
              </a:rPr>
              <a:t>D</a:t>
            </a:r>
          </a:p>
        </p:txBody>
      </p:sp>
      <p:sp>
        <p:nvSpPr>
          <p:cNvPr id="43" name="Text Box 271"/>
          <p:cNvSpPr txBox="1">
            <a:spLocks noChangeArrowheads="1"/>
          </p:cNvSpPr>
          <p:nvPr/>
        </p:nvSpPr>
        <p:spPr bwMode="gray">
          <a:xfrm>
            <a:off x="1495816" y="5444307"/>
            <a:ext cx="2345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tx1"/>
                </a:solidFill>
                <a:latin typeface="+mj-lt"/>
              </a:rPr>
              <a:t>Tipe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 rem </a:t>
            </a:r>
            <a:r>
              <a:rPr lang="en-US" altLang="en-US" sz="2400" b="1" dirty="0" err="1">
                <a:solidFill>
                  <a:schemeClr val="tx1"/>
                </a:solidFill>
                <a:latin typeface="+mj-lt"/>
              </a:rPr>
              <a:t>pusat</a:t>
            </a:r>
            <a:endParaRPr lang="en-US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Text Box 270"/>
          <p:cNvSpPr txBox="1">
            <a:spLocks noChangeArrowheads="1"/>
          </p:cNvSpPr>
          <p:nvPr/>
        </p:nvSpPr>
        <p:spPr bwMode="gray">
          <a:xfrm>
            <a:off x="1498990" y="4651760"/>
            <a:ext cx="41952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tx1"/>
                </a:solidFill>
                <a:latin typeface="+mj-lt"/>
              </a:rPr>
              <a:t>Tipe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 rem </a:t>
            </a:r>
            <a:r>
              <a:rPr lang="en-US" altLang="en-US" sz="2400" b="1" dirty="0" err="1">
                <a:solidFill>
                  <a:schemeClr val="tx1"/>
                </a:solidFill>
                <a:latin typeface="+mj-lt"/>
              </a:rPr>
              <a:t>parkir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 devoted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6966" y="5652889"/>
            <a:ext cx="58801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293938" algn="l"/>
              </a:tabLst>
              <a:defRPr/>
            </a:pPr>
            <a:r>
              <a:rPr lang="en-US" sz="1600" dirty="0">
                <a:latin typeface="+mn-lt"/>
              </a:rPr>
              <a:t>Sepatu rem	Pad rem </a:t>
            </a:r>
            <a:r>
              <a:rPr lang="en-US" sz="1600" dirty="0" err="1">
                <a:latin typeface="+mn-lt"/>
              </a:rPr>
              <a:t>piringan</a:t>
            </a:r>
            <a:endParaRPr lang="en-US" sz="1600" dirty="0">
              <a:latin typeface="+mn-lt"/>
            </a:endParaRPr>
          </a:p>
          <a:p>
            <a:pPr>
              <a:tabLst>
                <a:tab pos="2293938" algn="l"/>
              </a:tabLst>
              <a:defRPr/>
            </a:pPr>
            <a:r>
              <a:rPr lang="en-US" sz="1600" dirty="0" err="1">
                <a:latin typeface="+mn-lt"/>
              </a:rPr>
              <a:t>Tuas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sepatu</a:t>
            </a:r>
            <a:r>
              <a:rPr lang="en-US" sz="1600" dirty="0">
                <a:latin typeface="+mn-lt"/>
              </a:rPr>
              <a:t>	Rotor rem </a:t>
            </a:r>
            <a:r>
              <a:rPr lang="en-US" sz="1600" dirty="0" err="1">
                <a:latin typeface="+mn-lt"/>
              </a:rPr>
              <a:t>piringan</a:t>
            </a:r>
            <a:endParaRPr lang="en-US" sz="1600" dirty="0">
              <a:latin typeface="+mn-lt"/>
            </a:endParaRPr>
          </a:p>
          <a:p>
            <a:pPr>
              <a:tabLst>
                <a:tab pos="2293938" algn="l"/>
              </a:tabLst>
              <a:defRPr/>
            </a:pPr>
            <a:r>
              <a:rPr lang="en-US" sz="1600" dirty="0">
                <a:latin typeface="+mn-lt"/>
              </a:rPr>
              <a:t>Piston	</a:t>
            </a:r>
            <a:r>
              <a:rPr lang="en-US" sz="1600" dirty="0" err="1">
                <a:latin typeface="+mn-lt"/>
              </a:rPr>
              <a:t>Kabel</a:t>
            </a:r>
            <a:r>
              <a:rPr lang="en-US" sz="1600" dirty="0">
                <a:latin typeface="+mn-lt"/>
              </a:rPr>
              <a:t> rem </a:t>
            </a:r>
            <a:r>
              <a:rPr lang="en-US" sz="1600" dirty="0" err="1">
                <a:latin typeface="+mn-lt"/>
              </a:rPr>
              <a:t>piringan</a:t>
            </a:r>
            <a:endParaRPr lang="en-US" sz="1600" dirty="0">
              <a:latin typeface="+mn-lt"/>
            </a:endParaRPr>
          </a:p>
          <a:p>
            <a:pPr>
              <a:tabLst>
                <a:tab pos="2974975" algn="l"/>
              </a:tabLst>
              <a:defRPr/>
            </a:pPr>
            <a:endParaRPr lang="en-US" sz="1600" dirty="0">
              <a:latin typeface="+mn-lt"/>
            </a:endParaRPr>
          </a:p>
          <a:p>
            <a:pPr>
              <a:tabLst>
                <a:tab pos="2974975" algn="l"/>
              </a:tabLst>
              <a:defRPr/>
            </a:pPr>
            <a:endParaRPr lang="en-US" sz="1600" dirty="0">
              <a:latin typeface="+mn-lt"/>
            </a:endParaRPr>
          </a:p>
          <a:p>
            <a:pPr>
              <a:tabLst>
                <a:tab pos="2974975" algn="l"/>
              </a:tabLst>
              <a:defRPr/>
            </a:pPr>
            <a:endParaRPr lang="en-US" sz="1600" dirty="0">
              <a:latin typeface="+mn-lt"/>
            </a:endParaRPr>
          </a:p>
        </p:txBody>
      </p:sp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29" y="5729089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29" y="5957689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29" y="6186289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104" y="5729089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104" y="5957689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104" y="6205339"/>
            <a:ext cx="19208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9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2150994"/>
            <a:ext cx="4621877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ABS (Anti-lock Brake System)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6252" y="2647950"/>
            <a:ext cx="5488130" cy="128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n-US" b="1" dirty="0"/>
              <a:t>ABS </a:t>
            </a:r>
            <a:r>
              <a:rPr lang="en-US" altLang="en-US" b="1" dirty="0" err="1"/>
              <a:t>menggunakan</a:t>
            </a:r>
            <a:r>
              <a:rPr lang="en-US" altLang="en-US" b="1" dirty="0"/>
              <a:t> </a:t>
            </a:r>
            <a:r>
              <a:rPr lang="en-US" altLang="en-US" b="1" dirty="0" err="1"/>
              <a:t>komputer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mengatur</a:t>
            </a:r>
            <a:r>
              <a:rPr lang="en-US" altLang="en-US" b="1" dirty="0"/>
              <a:t> </a:t>
            </a:r>
            <a:r>
              <a:rPr lang="en-US" altLang="en-US" b="1" dirty="0" err="1"/>
              <a:t>tekanan</a:t>
            </a:r>
            <a:r>
              <a:rPr lang="en-US" altLang="en-US" b="1" dirty="0"/>
              <a:t> </a:t>
            </a:r>
            <a:r>
              <a:rPr lang="en-US" altLang="en-US" b="1" dirty="0" err="1"/>
              <a:t>hidrolik</a:t>
            </a:r>
            <a:r>
              <a:rPr lang="en-US" altLang="en-US" b="1" dirty="0"/>
              <a:t> yang </a:t>
            </a:r>
            <a:r>
              <a:rPr lang="en-US" altLang="en-US" b="1" dirty="0" err="1"/>
              <a:t>diberikan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silinder-silinder</a:t>
            </a:r>
            <a:r>
              <a:rPr lang="en-US" altLang="en-US" b="1" dirty="0"/>
              <a:t> </a:t>
            </a:r>
            <a:r>
              <a:rPr lang="en-US" altLang="en-US" b="1" dirty="0" err="1"/>
              <a:t>roda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piston rem </a:t>
            </a:r>
            <a:r>
              <a:rPr lang="en-US" altLang="en-US" b="1" dirty="0" err="1"/>
              <a:t>piringan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802655" y="4101307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 err="1">
                <a:latin typeface="+mn-lt"/>
              </a:rPr>
              <a:t>Dengan</a:t>
            </a:r>
            <a:r>
              <a:rPr lang="en-US" sz="1800" b="1" dirty="0">
                <a:latin typeface="+mn-lt"/>
              </a:rPr>
              <a:t> ABS</a:t>
            </a:r>
          </a:p>
          <a:p>
            <a:pPr>
              <a:defRPr/>
            </a:pPr>
            <a:r>
              <a:rPr lang="en-US" sz="1800" b="1" dirty="0" err="1">
                <a:latin typeface="+mn-lt"/>
              </a:rPr>
              <a:t>Tanpa</a:t>
            </a:r>
            <a:r>
              <a:rPr lang="en-US" sz="1800" b="1" dirty="0">
                <a:latin typeface="+mn-lt"/>
              </a:rPr>
              <a:t> ABS</a:t>
            </a: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2" y="4191794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2" y="4477544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735979" y="4946374"/>
            <a:ext cx="58801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293938" algn="l"/>
              </a:tabLst>
              <a:defRPr/>
            </a:pPr>
            <a:r>
              <a:rPr lang="en-US" sz="1600" dirty="0">
                <a:latin typeface="+mn-lt"/>
              </a:rPr>
              <a:t>ECU (Electronic Control Unit)</a:t>
            </a:r>
          </a:p>
          <a:p>
            <a:pPr>
              <a:tabLst>
                <a:tab pos="2293938" algn="l"/>
              </a:tabLst>
              <a:defRPr/>
            </a:pPr>
            <a:r>
              <a:rPr lang="en-US" sz="1600" dirty="0">
                <a:latin typeface="+mn-lt"/>
              </a:rPr>
              <a:t>ABS actuator</a:t>
            </a:r>
          </a:p>
          <a:p>
            <a:pPr>
              <a:tabLst>
                <a:tab pos="2293938" algn="l"/>
              </a:tabLst>
              <a:defRPr/>
            </a:pPr>
            <a:r>
              <a:rPr lang="en-US" sz="1600" dirty="0">
                <a:latin typeface="+mn-lt"/>
              </a:rPr>
              <a:t>Sensor-sensor</a:t>
            </a:r>
          </a:p>
        </p:txBody>
      </p:sp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2" y="5022574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2" y="5251174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2" y="5479774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6" name="ShockwaveFlash1" r:id="rId2" imgW="4930724" imgH="3380058"/>
        </mc:Choice>
        <mc:Fallback>
          <p:control name="ShockwaveFlash1" r:id="rId2" imgW="4930724" imgH="338005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27850" y="2192338"/>
                  <a:ext cx="4930775" cy="33797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04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2150994"/>
            <a:ext cx="5486401" cy="950015"/>
            <a:chOff x="228600" y="2547959"/>
            <a:chExt cx="301492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301492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ABS </a:t>
              </a:r>
              <a:r>
                <a:rPr lang="en-US" sz="2400" b="1" dirty="0" err="1">
                  <a:solidFill>
                    <a:schemeClr val="tx1"/>
                  </a:solidFill>
                </a:rPr>
                <a:t>dengan</a:t>
              </a:r>
              <a:r>
                <a:rPr lang="en-US" sz="2400" b="1" dirty="0">
                  <a:solidFill>
                    <a:schemeClr val="tx1"/>
                  </a:solidFill>
                </a:rPr>
                <a:t> EBD </a:t>
              </a:r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(</a:t>
              </a:r>
              <a:r>
                <a:rPr lang="en-US" sz="2400" b="1" dirty="0">
                  <a:solidFill>
                    <a:schemeClr val="tx1"/>
                  </a:solidFill>
                </a:rPr>
                <a:t>Electronic Brake 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force Distribution</a:t>
              </a:r>
              <a:r>
                <a:rPr lang="en-US" sz="2400" b="1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6252" y="3164778"/>
            <a:ext cx="6222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/>
              <a:t>ABS </a:t>
            </a:r>
            <a:r>
              <a:rPr lang="en-US" b="1" dirty="0" err="1"/>
              <a:t>dengan</a:t>
            </a:r>
            <a:r>
              <a:rPr lang="en-US" b="1" dirty="0"/>
              <a:t> EBD </a:t>
            </a:r>
            <a:r>
              <a:rPr lang="en-US" b="1" dirty="0" err="1"/>
              <a:t>mendistribusikan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/>
              <a:t>pengereman</a:t>
            </a:r>
            <a:r>
              <a:rPr lang="en-US" b="1" dirty="0"/>
              <a:t> yang </a:t>
            </a:r>
            <a:r>
              <a:rPr lang="en-US" b="1" dirty="0" err="1" smtClean="0"/>
              <a:t>tepat</a:t>
            </a:r>
            <a:r>
              <a:rPr lang="en-US" b="1" dirty="0" smtClean="0"/>
              <a:t> </a:t>
            </a:r>
            <a:r>
              <a:rPr lang="en-US" b="1" dirty="0" err="1" smtClean="0"/>
              <a:t>diantara</a:t>
            </a:r>
            <a:r>
              <a:rPr lang="en-US" b="1" dirty="0" smtClean="0"/>
              <a:t> </a:t>
            </a:r>
            <a:r>
              <a:rPr lang="en-US" b="1" dirty="0" err="1"/>
              <a:t>roda</a:t>
            </a:r>
            <a:r>
              <a:rPr lang="en-US" b="1" dirty="0"/>
              <a:t> </a:t>
            </a:r>
            <a:r>
              <a:rPr lang="en-US" b="1" dirty="0" err="1"/>
              <a:t>depan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belakang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diantara</a:t>
            </a:r>
            <a:r>
              <a:rPr lang="en-US" b="1" dirty="0"/>
              <a:t> </a:t>
            </a:r>
            <a:r>
              <a:rPr lang="en-US" b="1" dirty="0" err="1"/>
              <a:t>roda</a:t>
            </a:r>
            <a:r>
              <a:rPr lang="en-US" b="1" dirty="0"/>
              <a:t> </a:t>
            </a:r>
            <a:r>
              <a:rPr lang="en-US" b="1" dirty="0" err="1"/>
              <a:t>kanan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kiri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kondisi</a:t>
            </a:r>
            <a:r>
              <a:rPr lang="en-US" b="1" dirty="0"/>
              <a:t> </a:t>
            </a:r>
            <a:r>
              <a:rPr lang="en-US" b="1" dirty="0" err="1" smtClean="0"/>
              <a:t>pengendaraan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62" y="2215080"/>
            <a:ext cx="4627562" cy="314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04242" y="5038725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 err="1">
                <a:latin typeface="+mn-lt"/>
              </a:rPr>
              <a:t>Kondisi</a:t>
            </a:r>
            <a:r>
              <a:rPr lang="en-US" sz="1800" b="1" dirty="0">
                <a:latin typeface="+mn-lt"/>
              </a:rPr>
              <a:t> normal</a:t>
            </a:r>
          </a:p>
          <a:p>
            <a:pPr>
              <a:defRPr/>
            </a:pPr>
            <a:r>
              <a:rPr lang="en-US" sz="1800" b="1" dirty="0" err="1">
                <a:latin typeface="+mn-lt"/>
              </a:rPr>
              <a:t>Kondisi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beban</a:t>
            </a:r>
            <a:endParaRPr lang="en-US" sz="1800" b="1" dirty="0">
              <a:latin typeface="+mn-lt"/>
            </a:endParaRPr>
          </a:p>
          <a:p>
            <a:pPr>
              <a:defRPr/>
            </a:pPr>
            <a:r>
              <a:rPr lang="en-US" sz="1800" b="1" dirty="0" err="1">
                <a:latin typeface="+mn-lt"/>
              </a:rPr>
              <a:t>Selama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pengereman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membelok</a:t>
            </a:r>
            <a:endParaRPr lang="en-US" sz="1800" b="1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2" y="5129213"/>
            <a:ext cx="2111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2" y="5419725"/>
            <a:ext cx="2111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2" y="5667375"/>
            <a:ext cx="2111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9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49" y="2190750"/>
            <a:ext cx="5620976" cy="3818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6252" y="2707584"/>
            <a:ext cx="6222722" cy="128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membantu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/>
              <a:t>pengereman</a:t>
            </a:r>
            <a:r>
              <a:rPr lang="en-US" b="1" dirty="0"/>
              <a:t> </a:t>
            </a:r>
            <a:r>
              <a:rPr lang="en-US" b="1" dirty="0" err="1"/>
              <a:t>pengemudi</a:t>
            </a:r>
            <a:r>
              <a:rPr lang="en-US" b="1" dirty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keadaan</a:t>
            </a:r>
            <a:r>
              <a:rPr lang="en-US" b="1" dirty="0" smtClean="0"/>
              <a:t> </a:t>
            </a:r>
            <a:r>
              <a:rPr lang="en-US" b="1" dirty="0" err="1"/>
              <a:t>darurat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menaikkan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/>
              <a:t>pengereman</a:t>
            </a:r>
            <a:r>
              <a:rPr lang="en-US" b="1" dirty="0"/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" y="2150994"/>
            <a:ext cx="4621877" cy="500041"/>
            <a:chOff x="228600" y="2547959"/>
            <a:chExt cx="2539848" cy="500041"/>
          </a:xfrm>
        </p:grpSpPr>
        <p:sp>
          <p:nvSpPr>
            <p:cNvPr id="24" name="Rounded Rectangle 2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BA (Brake Assist)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86434" y="398239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82575" algn="l"/>
              </a:tabLst>
              <a:defRPr/>
            </a:pPr>
            <a:r>
              <a:rPr lang="en-US" sz="1600" b="1" dirty="0">
                <a:latin typeface="+mn-lt"/>
              </a:rPr>
              <a:t>F </a:t>
            </a:r>
            <a:r>
              <a:rPr lang="en-US" sz="1600" b="1" dirty="0"/>
              <a:t>	</a:t>
            </a:r>
            <a:r>
              <a:rPr lang="en-US" sz="1600" b="1" dirty="0" smtClean="0">
                <a:latin typeface="+mn-lt"/>
              </a:rPr>
              <a:t>: </a:t>
            </a:r>
            <a:r>
              <a:rPr lang="en-US" sz="1600" b="1" dirty="0" err="1" smtClean="0">
                <a:latin typeface="+mn-lt"/>
              </a:rPr>
              <a:t>Daya</a:t>
            </a:r>
            <a:r>
              <a:rPr lang="en-US" sz="1600" b="1" dirty="0" smtClean="0">
                <a:latin typeface="+mn-lt"/>
              </a:rPr>
              <a:t> Rem</a:t>
            </a:r>
          </a:p>
          <a:p>
            <a:pPr>
              <a:tabLst>
                <a:tab pos="282575" algn="l"/>
              </a:tabLst>
              <a:defRPr/>
            </a:pPr>
            <a:r>
              <a:rPr lang="en-US" sz="1600" b="1" dirty="0" smtClean="0">
                <a:latin typeface="+mn-lt"/>
              </a:rPr>
              <a:t>H 	: </a:t>
            </a:r>
            <a:r>
              <a:rPr lang="en-US" sz="1600" b="1" dirty="0" err="1" smtClean="0">
                <a:latin typeface="+mn-lt"/>
              </a:rPr>
              <a:t>Waktu</a:t>
            </a:r>
            <a:r>
              <a:rPr lang="en-US" sz="1600" b="1" dirty="0" smtClean="0">
                <a:latin typeface="+mn-lt"/>
              </a:rPr>
              <a:t>        </a:t>
            </a:r>
          </a:p>
          <a:p>
            <a:pPr>
              <a:tabLst>
                <a:tab pos="282575" algn="l"/>
              </a:tabLst>
              <a:defRPr/>
            </a:pPr>
            <a:r>
              <a:rPr lang="en-US" sz="1600" b="1" dirty="0"/>
              <a:t>	</a:t>
            </a:r>
            <a:r>
              <a:rPr lang="en-US" sz="1600" b="1" dirty="0" err="1" smtClean="0">
                <a:latin typeface="+mn-lt"/>
              </a:rPr>
              <a:t>Dengan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BA</a:t>
            </a:r>
          </a:p>
          <a:p>
            <a:pPr>
              <a:defRPr/>
            </a:pPr>
            <a:r>
              <a:rPr lang="en-US" sz="1600" b="1" dirty="0">
                <a:latin typeface="+mn-lt"/>
              </a:rPr>
              <a:t>     </a:t>
            </a:r>
            <a:r>
              <a:rPr lang="en-US" sz="1600" b="1" dirty="0" err="1" smtClean="0">
                <a:latin typeface="+mn-lt"/>
              </a:rPr>
              <a:t>Tanpa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BA        </a:t>
            </a:r>
            <a:endParaRPr lang="en-US" sz="1600" b="1" dirty="0" smtClean="0">
              <a:latin typeface="+mn-lt"/>
            </a:endParaRPr>
          </a:p>
          <a:p>
            <a:pPr>
              <a:tabLst>
                <a:tab pos="282575" algn="l"/>
              </a:tabLst>
              <a:defRPr/>
            </a:pPr>
            <a:r>
              <a:rPr lang="en-US" sz="1600" b="1" dirty="0" smtClean="0">
                <a:latin typeface="+mn-lt"/>
              </a:rPr>
              <a:t>	: </a:t>
            </a:r>
            <a:r>
              <a:rPr lang="en-US" sz="1600" b="1" dirty="0" err="1">
                <a:latin typeface="+mn-lt"/>
              </a:rPr>
              <a:t>Tenaga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untuk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membantu</a:t>
            </a:r>
            <a:endParaRPr lang="en-US" sz="1600" b="1" dirty="0">
              <a:latin typeface="+mn-lt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6" y="4560032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6" y="4806086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30202" y="492699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>
                  <a:solidFill>
                    <a:srgbClr val="FF0000"/>
                  </a:solidFill>
                </a:ln>
              </a:rPr>
              <a:t>↑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4084" y="5425209"/>
            <a:ext cx="5880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293938" algn="l"/>
              </a:tabLst>
              <a:defRPr/>
            </a:pPr>
            <a:r>
              <a:rPr lang="en-US" sz="1600" dirty="0">
                <a:latin typeface="+mn-lt"/>
              </a:rPr>
              <a:t>ECU (Electronic Control Unit)          Actuator </a:t>
            </a:r>
          </a:p>
          <a:p>
            <a:pPr>
              <a:tabLst>
                <a:tab pos="2293938" algn="l"/>
              </a:tabLst>
              <a:defRPr/>
            </a:pPr>
            <a:r>
              <a:rPr lang="en-US" sz="1600" dirty="0">
                <a:latin typeface="+mn-lt"/>
              </a:rPr>
              <a:t>Sensor   	                Pedal rem</a:t>
            </a: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6" y="5501409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71" y="5523634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6" y="5752234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21" y="5752234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0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6252" y="2707584"/>
            <a:ext cx="6222722" cy="8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/>
              <a:t>TRC </a:t>
            </a:r>
            <a:r>
              <a:rPr lang="en-US" b="1" dirty="0" err="1"/>
              <a:t>memastikan</a:t>
            </a:r>
            <a:r>
              <a:rPr lang="en-US" b="1" dirty="0"/>
              <a:t> </a:t>
            </a:r>
            <a:r>
              <a:rPr lang="en-US" b="1" dirty="0" err="1"/>
              <a:t>stabilitas</a:t>
            </a:r>
            <a:r>
              <a:rPr lang="en-US" b="1" dirty="0"/>
              <a:t> </a:t>
            </a:r>
            <a:r>
              <a:rPr lang="en-US" b="1" dirty="0" err="1"/>
              <a:t>pengendaraan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mencegah</a:t>
            </a:r>
            <a:r>
              <a:rPr lang="en-US" b="1" dirty="0"/>
              <a:t> agar </a:t>
            </a:r>
            <a:r>
              <a:rPr lang="en-US" b="1" dirty="0" err="1"/>
              <a:t>roda-roda</a:t>
            </a:r>
            <a:r>
              <a:rPr lang="en-US" b="1" dirty="0"/>
              <a:t> </a:t>
            </a:r>
            <a:r>
              <a:rPr lang="en-US" b="1" dirty="0" err="1"/>
              <a:t>penggerak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tergelincir</a:t>
            </a:r>
            <a:r>
              <a:rPr lang="en-US" b="1" dirty="0"/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" y="2150994"/>
            <a:ext cx="4621877" cy="500041"/>
            <a:chOff x="228600" y="2547959"/>
            <a:chExt cx="2539848" cy="500041"/>
          </a:xfrm>
        </p:grpSpPr>
        <p:sp>
          <p:nvSpPr>
            <p:cNvPr id="24" name="Rounded Rectangle 2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TRC (Traction Control)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25" y="2204657"/>
            <a:ext cx="47625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14798" y="3729778"/>
            <a:ext cx="58801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293938" algn="l"/>
              </a:tabLst>
              <a:defRPr/>
            </a:pPr>
            <a:r>
              <a:rPr lang="en-US" sz="1600" dirty="0" err="1" smtClean="0">
                <a:latin typeface="+mn-lt"/>
              </a:rPr>
              <a:t>Ber-akselerasi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dengan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lembut</a:t>
            </a:r>
            <a:r>
              <a:rPr lang="en-US" sz="1600" dirty="0">
                <a:latin typeface="+mn-lt"/>
              </a:rPr>
              <a:t> di </a:t>
            </a:r>
            <a:r>
              <a:rPr lang="en-US" sz="1600" dirty="0" err="1">
                <a:latin typeface="+mn-lt"/>
              </a:rPr>
              <a:t>jalan</a:t>
            </a:r>
            <a:r>
              <a:rPr lang="en-US" sz="1600" dirty="0">
                <a:latin typeface="+mn-lt"/>
              </a:rPr>
              <a:t> yang </a:t>
            </a:r>
            <a:r>
              <a:rPr lang="en-US" sz="1600" dirty="0" err="1">
                <a:latin typeface="+mn-lt"/>
              </a:rPr>
              <a:t>licin</a:t>
            </a:r>
            <a:r>
              <a:rPr lang="en-US" sz="1600" dirty="0">
                <a:latin typeface="+mn-lt"/>
              </a:rPr>
              <a:t>.</a:t>
            </a:r>
          </a:p>
          <a:p>
            <a:pPr>
              <a:tabLst>
                <a:tab pos="2293938" algn="l"/>
              </a:tabLst>
              <a:defRPr/>
            </a:pPr>
            <a:r>
              <a:rPr lang="en-US" sz="1600" dirty="0" err="1" smtClean="0">
                <a:latin typeface="+mn-lt"/>
              </a:rPr>
              <a:t>Manuver</a:t>
            </a:r>
            <a:r>
              <a:rPr lang="en-US" sz="1600" dirty="0" smtClean="0">
                <a:latin typeface="+mn-lt"/>
              </a:rPr>
              <a:t> yang </a:t>
            </a:r>
            <a:r>
              <a:rPr lang="en-US" sz="1600" dirty="0" err="1">
                <a:latin typeface="+mn-lt"/>
              </a:rPr>
              <a:t>tepat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stabilitas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selama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akselerasi</a:t>
            </a:r>
            <a:r>
              <a:rPr lang="en-US" sz="1600" dirty="0">
                <a:latin typeface="+mn-lt"/>
              </a:rPr>
              <a:t>.</a:t>
            </a:r>
          </a:p>
          <a:p>
            <a:pPr>
              <a:tabLst>
                <a:tab pos="2293938" algn="l"/>
              </a:tabLst>
              <a:defRPr/>
            </a:pPr>
            <a:r>
              <a:rPr lang="en-US" sz="1600" dirty="0" err="1" smtClean="0">
                <a:latin typeface="+mn-lt"/>
              </a:rPr>
              <a:t>Membelok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dengan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stabil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meskipun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berakselerasi</a:t>
            </a:r>
            <a:endParaRPr lang="en-US" sz="1600" dirty="0">
              <a:latin typeface="+mn-lt"/>
            </a:endParaRPr>
          </a:p>
          <a:p>
            <a:pPr>
              <a:tabLst>
                <a:tab pos="2293938" algn="l"/>
              </a:tabLst>
              <a:defRPr/>
            </a:pPr>
            <a:r>
              <a:rPr lang="en-US" sz="1600" dirty="0" err="1" smtClean="0">
                <a:latin typeface="+mn-lt"/>
              </a:rPr>
              <a:t>Ber-akselerasi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dengan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stabil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meskipun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cengkraman</a:t>
            </a:r>
            <a:endParaRPr lang="en-US" sz="1600" dirty="0">
              <a:latin typeface="+mn-lt"/>
            </a:endParaRPr>
          </a:p>
          <a:p>
            <a:pPr>
              <a:tabLst>
                <a:tab pos="2293938" algn="l"/>
              </a:tabLst>
              <a:defRPr/>
            </a:pPr>
            <a:r>
              <a:rPr lang="en-US" sz="1600" dirty="0" err="1">
                <a:latin typeface="+mn-lt"/>
              </a:rPr>
              <a:t>roda</a:t>
            </a:r>
            <a:r>
              <a:rPr lang="en-US" sz="1600" dirty="0">
                <a:latin typeface="+mn-lt"/>
              </a:rPr>
              <a:t>  </a:t>
            </a:r>
            <a:r>
              <a:rPr lang="en-US" sz="1600" dirty="0" err="1">
                <a:latin typeface="+mn-lt"/>
              </a:rPr>
              <a:t>kanan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kiri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berbeda</a:t>
            </a:r>
            <a:endParaRPr lang="en-US" sz="1600" dirty="0">
              <a:latin typeface="+mn-lt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3" y="3805978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3" y="4034578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3" y="4263178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3" y="4491778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8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6252" y="2707584"/>
            <a:ext cx="6222722" cy="128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err="1"/>
              <a:t>Sistem</a:t>
            </a:r>
            <a:r>
              <a:rPr lang="en-US" b="1" dirty="0"/>
              <a:t> VSC </a:t>
            </a:r>
            <a:r>
              <a:rPr lang="en-US" b="1" dirty="0" err="1"/>
              <a:t>memastikan</a:t>
            </a:r>
            <a:r>
              <a:rPr lang="en-US" b="1" dirty="0"/>
              <a:t> </a:t>
            </a:r>
            <a:r>
              <a:rPr lang="en-US" b="1" dirty="0" err="1"/>
              <a:t>stabilitas</a:t>
            </a:r>
            <a:r>
              <a:rPr lang="en-US" b="1" dirty="0"/>
              <a:t> </a:t>
            </a:r>
            <a:r>
              <a:rPr lang="en-US" b="1" dirty="0" err="1"/>
              <a:t>membelok</a:t>
            </a:r>
            <a:r>
              <a:rPr lang="en-US" b="1" dirty="0"/>
              <a:t> </a:t>
            </a:r>
            <a:r>
              <a:rPr lang="en-US" b="1" dirty="0" err="1"/>
              <a:t>kendaraan</a:t>
            </a:r>
            <a:r>
              <a:rPr lang="en-US" b="1" dirty="0"/>
              <a:t>.</a:t>
            </a:r>
          </a:p>
          <a:p>
            <a:pPr marL="290513">
              <a:lnSpc>
                <a:spcPct val="150000"/>
              </a:lnSpc>
              <a:defRPr/>
            </a:pPr>
            <a:r>
              <a:rPr lang="en-US" b="1" dirty="0" err="1"/>
              <a:t>Selama</a:t>
            </a:r>
            <a:r>
              <a:rPr lang="en-US" b="1" dirty="0"/>
              <a:t> </a:t>
            </a:r>
            <a:r>
              <a:rPr lang="en-US" b="1" dirty="0" err="1"/>
              <a:t>understeer</a:t>
            </a:r>
            <a:endParaRPr lang="en-US" b="1" dirty="0"/>
          </a:p>
          <a:p>
            <a:pPr marL="290513">
              <a:lnSpc>
                <a:spcPct val="150000"/>
              </a:lnSpc>
              <a:defRPr/>
            </a:pPr>
            <a:r>
              <a:rPr lang="en-US" b="1" dirty="0" err="1"/>
              <a:t>Selama</a:t>
            </a:r>
            <a:r>
              <a:rPr lang="en-US" b="1" dirty="0"/>
              <a:t> </a:t>
            </a:r>
            <a:r>
              <a:rPr lang="en-US" b="1" dirty="0" err="1"/>
              <a:t>oversteer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-1" y="2150994"/>
            <a:ext cx="4621877" cy="500041"/>
            <a:chOff x="228600" y="2547959"/>
            <a:chExt cx="2539848" cy="500041"/>
          </a:xfrm>
        </p:grpSpPr>
        <p:sp>
          <p:nvSpPr>
            <p:cNvPr id="24" name="Rounded Rectangle 2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VSC (Vehicle Stability Control)</a:t>
              </a: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74" y="2204657"/>
            <a:ext cx="5152851" cy="3503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4" y="3272539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4" y="3686877"/>
            <a:ext cx="201613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05874" y="4191181"/>
            <a:ext cx="58801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3033713" algn="l"/>
              </a:tabLst>
              <a:defRPr/>
            </a:pPr>
            <a:r>
              <a:rPr lang="en-US" sz="1600" dirty="0">
                <a:latin typeface="+mn-lt"/>
              </a:rPr>
              <a:t>ECU (Electronic Control Unit)	VSC actuator</a:t>
            </a:r>
          </a:p>
          <a:p>
            <a:pPr>
              <a:tabLst>
                <a:tab pos="3033713" algn="l"/>
              </a:tabLst>
              <a:defRPr/>
            </a:pPr>
            <a:r>
              <a:rPr lang="en-US" sz="1600" dirty="0">
                <a:latin typeface="+mn-lt"/>
              </a:rPr>
              <a:t>Throttle actuator	G sensor</a:t>
            </a:r>
          </a:p>
          <a:p>
            <a:pPr>
              <a:tabLst>
                <a:tab pos="3033713" algn="l"/>
              </a:tabLst>
              <a:defRPr/>
            </a:pPr>
            <a:r>
              <a:rPr lang="en-US" sz="1600" dirty="0">
                <a:latin typeface="+mn-lt"/>
              </a:rPr>
              <a:t>Vehicle speed sensor	Yaw rate sensor</a:t>
            </a:r>
          </a:p>
          <a:p>
            <a:pPr>
              <a:tabLst>
                <a:tab pos="2293938" algn="l"/>
              </a:tabLst>
              <a:defRPr/>
            </a:pPr>
            <a:r>
              <a:rPr lang="en-US" sz="1600" dirty="0">
                <a:latin typeface="+mn-lt"/>
              </a:rPr>
              <a:t>Steering angle sensor</a:t>
            </a:r>
          </a:p>
          <a:p>
            <a:pPr>
              <a:tabLst>
                <a:tab pos="2293938" algn="l"/>
              </a:tabLst>
              <a:defRPr/>
            </a:pPr>
            <a:endParaRPr lang="en-US" sz="1600" dirty="0">
              <a:latin typeface="+mn-lt"/>
            </a:endParaRPr>
          </a:p>
          <a:p>
            <a:pPr>
              <a:tabLst>
                <a:tab pos="2293938" algn="l"/>
              </a:tabLst>
              <a:defRPr/>
            </a:pPr>
            <a:endParaRPr lang="en-US" sz="1600" dirty="0">
              <a:latin typeface="+mn-lt"/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4" y="4267381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7" y="4267381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4" y="4495981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7" y="4495981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4" y="4724581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7" y="4743631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4" y="4989694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1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1" y="2150994"/>
            <a:ext cx="4621877" cy="500041"/>
            <a:chOff x="228600" y="2547959"/>
            <a:chExt cx="2539848" cy="500041"/>
          </a:xfrm>
        </p:grpSpPr>
        <p:sp>
          <p:nvSpPr>
            <p:cNvPr id="24" name="Rounded Rectangle 2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Pengoperasian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ABS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" descr="D:\PRODUCT\TEAM21\Toyota Technician\02b\01b05i306\img\01b05i306-aa1m00a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25" y="2204657"/>
            <a:ext cx="47625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33787" y="5593557"/>
            <a:ext cx="58801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3033713" algn="l"/>
              </a:tabLst>
              <a:defRPr/>
            </a:pPr>
            <a:r>
              <a:rPr lang="en-US" sz="1600" dirty="0">
                <a:latin typeface="+mn-lt"/>
              </a:rPr>
              <a:t>ECU (Electronic Control Unit)</a:t>
            </a:r>
          </a:p>
          <a:p>
            <a:pPr>
              <a:tabLst>
                <a:tab pos="3033713" algn="l"/>
              </a:tabLst>
              <a:defRPr/>
            </a:pPr>
            <a:r>
              <a:rPr lang="en-US" sz="1600" dirty="0">
                <a:latin typeface="+mn-lt"/>
              </a:rPr>
              <a:t>Actuator</a:t>
            </a:r>
          </a:p>
          <a:p>
            <a:pPr>
              <a:tabLst>
                <a:tab pos="3033713" algn="l"/>
              </a:tabLst>
              <a:defRPr/>
            </a:pPr>
            <a:r>
              <a:rPr lang="en-US" sz="1600" dirty="0">
                <a:latin typeface="+mn-lt"/>
              </a:rPr>
              <a:t>Sensor</a:t>
            </a:r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87" y="5669757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25" y="5898357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87" y="6126957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"/>
          <p:cNvSpPr>
            <a:spLocks noChangeArrowheads="1"/>
          </p:cNvSpPr>
          <p:nvPr/>
        </p:nvSpPr>
        <p:spPr bwMode="ltGray">
          <a:xfrm rot="10800000">
            <a:off x="612773" y="4654758"/>
            <a:ext cx="5998338" cy="7016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ltGray">
          <a:xfrm rot="10800000">
            <a:off x="612773" y="3678446"/>
            <a:ext cx="5998338" cy="7016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ltGray">
          <a:xfrm rot="10800000">
            <a:off x="612773" y="2743408"/>
            <a:ext cx="5998338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993774" y="2917420"/>
            <a:ext cx="40079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Memonitor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kecepatan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rotasi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roda</a:t>
            </a:r>
            <a:endParaRPr lang="en-US" sz="1800" b="1" dirty="0">
              <a:solidFill>
                <a:srgbClr val="080808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993775" y="3833011"/>
            <a:ext cx="4007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Mengembalikan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roda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ke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rotasinya</a:t>
            </a:r>
            <a:endParaRPr lang="en-US" sz="1800" b="1" dirty="0">
              <a:solidFill>
                <a:srgbClr val="080808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993774" y="4815519"/>
            <a:ext cx="5617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Membebaskan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rem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dari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roda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yang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hampir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terkunci</a:t>
            </a:r>
            <a:endParaRPr lang="en-US" sz="1800" b="1" dirty="0">
              <a:solidFill>
                <a:srgbClr val="080808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122238" y="2711660"/>
            <a:ext cx="769937" cy="765175"/>
            <a:chOff x="1596" y="1152"/>
            <a:chExt cx="518" cy="516"/>
          </a:xfrm>
        </p:grpSpPr>
        <p:sp>
          <p:nvSpPr>
            <p:cNvPr id="46" name="Oval 3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Arial Black" pitchFamily="34" charset="0"/>
                  <a:cs typeface="Calibri" pitchFamily="34" charset="0"/>
                </a:rPr>
                <a:t>1</a:t>
              </a:r>
            </a:p>
          </p:txBody>
        </p:sp>
        <p:pic>
          <p:nvPicPr>
            <p:cNvPr id="47" name="Picture 37" descr="cir_lighteffect0"/>
            <p:cNvPicPr>
              <a:picLocks noChangeAspect="1" noChangeArrowheads="1"/>
            </p:cNvPicPr>
            <p:nvPr/>
          </p:nvPicPr>
          <p:blipFill>
            <a:blip r:embed="rId8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38"/>
          <p:cNvGrpSpPr>
            <a:grpSpLocks/>
          </p:cNvGrpSpPr>
          <p:nvPr/>
        </p:nvGrpSpPr>
        <p:grpSpPr bwMode="auto">
          <a:xfrm>
            <a:off x="122238" y="3637173"/>
            <a:ext cx="769937" cy="766762"/>
            <a:chOff x="1596" y="1152"/>
            <a:chExt cx="518" cy="516"/>
          </a:xfrm>
        </p:grpSpPr>
        <p:sp>
          <p:nvSpPr>
            <p:cNvPr id="49" name="Oval 39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Arial Black" pitchFamily="34" charset="0"/>
                  <a:cs typeface="Calibri" pitchFamily="34" charset="0"/>
                </a:rPr>
                <a:t>2</a:t>
              </a:r>
            </a:p>
          </p:txBody>
        </p:sp>
        <p:pic>
          <p:nvPicPr>
            <p:cNvPr id="50" name="Picture 40" descr="cir_lighteffect0"/>
            <p:cNvPicPr>
              <a:picLocks noChangeAspect="1" noChangeArrowheads="1"/>
            </p:cNvPicPr>
            <p:nvPr/>
          </p:nvPicPr>
          <p:blipFill>
            <a:blip r:embed="rId8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41"/>
          <p:cNvGrpSpPr>
            <a:grpSpLocks/>
          </p:cNvGrpSpPr>
          <p:nvPr/>
        </p:nvGrpSpPr>
        <p:grpSpPr bwMode="auto">
          <a:xfrm>
            <a:off x="122238" y="4635710"/>
            <a:ext cx="769937" cy="765175"/>
            <a:chOff x="1596" y="1152"/>
            <a:chExt cx="518" cy="516"/>
          </a:xfrm>
        </p:grpSpPr>
        <p:sp>
          <p:nvSpPr>
            <p:cNvPr id="52" name="Oval 4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hlink"/>
            </a:solidFill>
            <a:ln w="28575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Arial Black" pitchFamily="34" charset="0"/>
                  <a:cs typeface="Calibri" pitchFamily="34" charset="0"/>
                </a:rPr>
                <a:t>3</a:t>
              </a:r>
            </a:p>
          </p:txBody>
        </p:sp>
        <p:pic>
          <p:nvPicPr>
            <p:cNvPr id="53" name="Picture 43" descr="cir_lighteffect0"/>
            <p:cNvPicPr>
              <a:picLocks noChangeAspect="1" noChangeArrowheads="1"/>
            </p:cNvPicPr>
            <p:nvPr/>
          </p:nvPicPr>
          <p:blipFill>
            <a:blip r:embed="rId8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2"/>
          <p:cNvSpPr>
            <a:spLocks noChangeArrowheads="1"/>
          </p:cNvSpPr>
          <p:nvPr/>
        </p:nvSpPr>
        <p:spPr bwMode="ltGray">
          <a:xfrm rot="10800000">
            <a:off x="571498" y="5608846"/>
            <a:ext cx="5998338" cy="70167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1054100" y="5752144"/>
            <a:ext cx="53863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Memastikan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stabilitas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dan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manuver</a:t>
            </a:r>
            <a:r>
              <a:rPr lang="en-US" sz="1800" b="1" dirty="0">
                <a:solidFill>
                  <a:srgbClr val="080808"/>
                </a:solidFill>
                <a:latin typeface="+mn-lt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+mn-lt"/>
                <a:cs typeface="Calibri" pitchFamily="34" charset="0"/>
              </a:rPr>
              <a:t>kendaraan</a:t>
            </a:r>
            <a:endParaRPr lang="en-US" sz="1800" b="1" dirty="0">
              <a:solidFill>
                <a:srgbClr val="080808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56" name="Group 44"/>
          <p:cNvGrpSpPr>
            <a:grpSpLocks/>
          </p:cNvGrpSpPr>
          <p:nvPr/>
        </p:nvGrpSpPr>
        <p:grpSpPr bwMode="auto">
          <a:xfrm>
            <a:off x="133350" y="5550110"/>
            <a:ext cx="768350" cy="765175"/>
            <a:chOff x="1596" y="1152"/>
            <a:chExt cx="518" cy="516"/>
          </a:xfrm>
        </p:grpSpPr>
        <p:sp>
          <p:nvSpPr>
            <p:cNvPr id="57" name="Oval 45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Arial Black" pitchFamily="34" charset="0"/>
                </a:rPr>
                <a:t>4</a:t>
              </a:r>
            </a:p>
          </p:txBody>
        </p:sp>
        <p:pic>
          <p:nvPicPr>
            <p:cNvPr id="58" name="Picture 46" descr="cir_lighteffect0"/>
            <p:cNvPicPr>
              <a:picLocks noChangeAspect="1" noChangeArrowheads="1"/>
            </p:cNvPicPr>
            <p:nvPr/>
          </p:nvPicPr>
          <p:blipFill>
            <a:blip r:embed="rId8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68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43" y="2190749"/>
            <a:ext cx="5389181" cy="3661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DESKRIPSI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47950"/>
            <a:ext cx="557125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smtClean="0"/>
              <a:t>Rem </a:t>
            </a:r>
            <a:r>
              <a:rPr lang="en-US" b="1" dirty="0" err="1" smtClean="0"/>
              <a:t>mengurangi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menghentikan</a:t>
            </a:r>
            <a:r>
              <a:rPr lang="en-US" b="1" dirty="0" smtClean="0"/>
              <a:t> </a:t>
            </a:r>
            <a:r>
              <a:rPr lang="en-US" b="1" dirty="0" err="1" smtClean="0"/>
              <a:t>laju</a:t>
            </a:r>
            <a:r>
              <a:rPr lang="en-US" b="1" dirty="0" smtClean="0"/>
              <a:t> </a:t>
            </a:r>
            <a:r>
              <a:rPr lang="en-US" b="1" dirty="0" err="1" smtClean="0"/>
              <a:t>kendaraan</a:t>
            </a:r>
            <a:r>
              <a:rPr lang="en-US" b="1" dirty="0" smtClean="0"/>
              <a:t>,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mencegah</a:t>
            </a:r>
            <a:r>
              <a:rPr lang="en-US" b="1" dirty="0" smtClean="0"/>
              <a:t> agar </a:t>
            </a:r>
            <a:r>
              <a:rPr lang="en-US" b="1" dirty="0" err="1" smtClean="0"/>
              <a:t>kendaraan</a:t>
            </a:r>
            <a:r>
              <a:rPr lang="en-US" b="1" dirty="0" smtClean="0"/>
              <a:t> yang </a:t>
            </a:r>
            <a:r>
              <a:rPr lang="en-US" b="1" dirty="0" err="1" smtClean="0"/>
              <a:t>sedang</a:t>
            </a:r>
            <a:r>
              <a:rPr lang="en-US" b="1" dirty="0" smtClean="0"/>
              <a:t> </a:t>
            </a:r>
            <a:r>
              <a:rPr lang="en-US" b="1" dirty="0" err="1" smtClean="0"/>
              <a:t>diparkir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bergerak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28" name="Line 256"/>
          <p:cNvSpPr>
            <a:spLocks noChangeShapeType="1"/>
          </p:cNvSpPr>
          <p:nvPr/>
        </p:nvSpPr>
        <p:spPr bwMode="gray">
          <a:xfrm>
            <a:off x="884555" y="4987351"/>
            <a:ext cx="3336925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57">
            <a:hlinkClick r:id="rId5" action="ppaction://hlinkfile"/>
          </p:cNvPr>
          <p:cNvSpPr>
            <a:spLocks noChangeArrowheads="1"/>
          </p:cNvSpPr>
          <p:nvPr/>
        </p:nvSpPr>
        <p:spPr bwMode="gray">
          <a:xfrm rot="3419336">
            <a:off x="600392" y="4411089"/>
            <a:ext cx="479425" cy="520700"/>
          </a:xfrm>
          <a:prstGeom prst="rect">
            <a:avLst/>
          </a:prstGeom>
          <a:gradFill rotWithShape="1">
            <a:gsLst>
              <a:gs pos="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4F81B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 Box 258"/>
          <p:cNvSpPr txBox="1">
            <a:spLocks noChangeArrowheads="1"/>
          </p:cNvSpPr>
          <p:nvPr/>
        </p:nvSpPr>
        <p:spPr bwMode="gray">
          <a:xfrm>
            <a:off x="1429788" y="4498401"/>
            <a:ext cx="11648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Rem kaki</a:t>
            </a:r>
          </a:p>
        </p:txBody>
      </p:sp>
      <p:sp>
        <p:nvSpPr>
          <p:cNvPr id="31" name="Text Box 259">
            <a:hlinkClick r:id="rId6" action="ppaction://hlinkfile"/>
          </p:cNvPr>
          <p:cNvSpPr txBox="1">
            <a:spLocks noChangeArrowheads="1"/>
          </p:cNvSpPr>
          <p:nvPr/>
        </p:nvSpPr>
        <p:spPr bwMode="gray">
          <a:xfrm>
            <a:off x="628968" y="4453951"/>
            <a:ext cx="4079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32" name="Line 260"/>
          <p:cNvSpPr>
            <a:spLocks noChangeShapeType="1"/>
          </p:cNvSpPr>
          <p:nvPr/>
        </p:nvSpPr>
        <p:spPr bwMode="gray">
          <a:xfrm>
            <a:off x="884555" y="5825551"/>
            <a:ext cx="3336925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Rectangle 261"/>
          <p:cNvSpPr>
            <a:spLocks noChangeArrowheads="1"/>
          </p:cNvSpPr>
          <p:nvPr/>
        </p:nvSpPr>
        <p:spPr bwMode="gray">
          <a:xfrm rot="3419336">
            <a:off x="600392" y="5249289"/>
            <a:ext cx="479425" cy="520700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504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4" name="Text Box 262">
            <a:hlinkClick r:id="rId7" action="ppaction://hlinkfile"/>
          </p:cNvPr>
          <p:cNvSpPr txBox="1">
            <a:spLocks noChangeArrowheads="1"/>
          </p:cNvSpPr>
          <p:nvPr/>
        </p:nvSpPr>
        <p:spPr bwMode="gray">
          <a:xfrm>
            <a:off x="628968" y="5292151"/>
            <a:ext cx="4079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35" name="Text Box 269"/>
          <p:cNvSpPr txBox="1">
            <a:spLocks noChangeArrowheads="1"/>
          </p:cNvSpPr>
          <p:nvPr/>
        </p:nvSpPr>
        <p:spPr bwMode="gray">
          <a:xfrm>
            <a:off x="1429788" y="5360413"/>
            <a:ext cx="1378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Rem 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parkir</a:t>
            </a:r>
            <a:endParaRPr lang="en-US" altLang="en-US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02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REM KAKI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2" y="2647950"/>
            <a:ext cx="5488130" cy="8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err="1"/>
              <a:t>Saat</a:t>
            </a:r>
            <a:r>
              <a:rPr lang="en-US" b="1" dirty="0"/>
              <a:t> pedal rem </a:t>
            </a:r>
            <a:r>
              <a:rPr lang="en-US" b="1" dirty="0" err="1"/>
              <a:t>ditekan</a:t>
            </a:r>
            <a:r>
              <a:rPr lang="en-US" b="1" dirty="0"/>
              <a:t>, </a:t>
            </a:r>
            <a:r>
              <a:rPr lang="en-US" b="1" dirty="0" err="1"/>
              <a:t>terciptalah</a:t>
            </a:r>
            <a:r>
              <a:rPr lang="en-US" b="1" dirty="0"/>
              <a:t> </a:t>
            </a:r>
            <a:r>
              <a:rPr lang="en-US" b="1" dirty="0" err="1"/>
              <a:t>tekanan</a:t>
            </a:r>
            <a:r>
              <a:rPr lang="en-US" b="1" dirty="0"/>
              <a:t> </a:t>
            </a:r>
            <a:r>
              <a:rPr lang="en-US" b="1" dirty="0" err="1"/>
              <a:t>hidrolik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746850" y="3685382"/>
            <a:ext cx="51641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395538" algn="l"/>
              </a:tabLst>
              <a:defRPr/>
            </a:pPr>
            <a:r>
              <a:rPr lang="en-US" sz="1600" dirty="0">
                <a:latin typeface="+mn-lt"/>
              </a:rPr>
              <a:t>Pedal rem	Rotor rem </a:t>
            </a:r>
            <a:r>
              <a:rPr lang="en-US" sz="1600" dirty="0" err="1">
                <a:latin typeface="+mn-lt"/>
              </a:rPr>
              <a:t>piringan</a:t>
            </a:r>
            <a:endParaRPr lang="en-US" sz="1600" dirty="0">
              <a:latin typeface="+mn-lt"/>
            </a:endParaRPr>
          </a:p>
          <a:p>
            <a:pPr>
              <a:tabLst>
                <a:tab pos="2395538" algn="l"/>
              </a:tabLst>
              <a:defRPr/>
            </a:pPr>
            <a:r>
              <a:rPr lang="en-US" sz="1600" dirty="0">
                <a:latin typeface="+mn-lt"/>
              </a:rPr>
              <a:t>Booster rem	</a:t>
            </a:r>
            <a:r>
              <a:rPr lang="en-US" sz="1600" dirty="0" err="1">
                <a:latin typeface="+mn-lt"/>
              </a:rPr>
              <a:t>Tromol</a:t>
            </a:r>
            <a:r>
              <a:rPr lang="en-US" sz="1600" dirty="0">
                <a:latin typeface="+mn-lt"/>
              </a:rPr>
              <a:t> rem</a:t>
            </a:r>
          </a:p>
          <a:p>
            <a:pPr>
              <a:tabLst>
                <a:tab pos="2395538" algn="l"/>
              </a:tabLst>
              <a:defRPr/>
            </a:pPr>
            <a:r>
              <a:rPr lang="en-US" sz="1600" dirty="0">
                <a:latin typeface="+mn-lt"/>
              </a:rPr>
              <a:t>Master cylinder	</a:t>
            </a:r>
            <a:r>
              <a:rPr lang="en-US" sz="1600" dirty="0" err="1">
                <a:latin typeface="+mn-lt"/>
              </a:rPr>
              <a:t>Pelapis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sepatu</a:t>
            </a:r>
            <a:r>
              <a:rPr lang="en-US" sz="1600" dirty="0">
                <a:latin typeface="+mn-lt"/>
              </a:rPr>
              <a:t> rem</a:t>
            </a:r>
          </a:p>
          <a:p>
            <a:pPr>
              <a:tabLst>
                <a:tab pos="2395538" algn="l"/>
              </a:tabLst>
              <a:defRPr/>
            </a:pPr>
            <a:r>
              <a:rPr lang="en-US" sz="1600" dirty="0">
                <a:latin typeface="+mn-lt"/>
              </a:rPr>
              <a:t>Disc brake caliper	Sepatu rem</a:t>
            </a:r>
          </a:p>
          <a:p>
            <a:pPr>
              <a:tabLst>
                <a:tab pos="2176463" algn="l"/>
              </a:tabLst>
              <a:defRPr/>
            </a:pPr>
            <a:r>
              <a:rPr lang="en-US" sz="1600" dirty="0">
                <a:latin typeface="+mn-lt"/>
              </a:rPr>
              <a:t>Pad rem </a:t>
            </a:r>
            <a:r>
              <a:rPr lang="en-US" sz="1600" dirty="0" err="1">
                <a:latin typeface="+mn-lt"/>
              </a:rPr>
              <a:t>piringan</a:t>
            </a:r>
            <a:r>
              <a:rPr lang="en-US" sz="1600" dirty="0">
                <a:latin typeface="+mn-lt"/>
              </a:rPr>
              <a:t>	</a:t>
            </a:r>
          </a:p>
          <a:p>
            <a:pPr>
              <a:tabLst>
                <a:tab pos="2176463" algn="l"/>
              </a:tabLst>
              <a:defRPr/>
            </a:pPr>
            <a:endParaRPr lang="en-US" sz="1600" dirty="0">
              <a:latin typeface="+mn-lt"/>
            </a:endParaRPr>
          </a:p>
          <a:p>
            <a:pPr>
              <a:tabLst>
                <a:tab pos="2176463" algn="l"/>
              </a:tabLst>
              <a:defRPr/>
            </a:pPr>
            <a:endParaRPr lang="en-US" sz="1600" dirty="0">
              <a:latin typeface="+mn-lt"/>
            </a:endParaRPr>
          </a:p>
          <a:p>
            <a:pPr>
              <a:tabLst>
                <a:tab pos="2176463" algn="l"/>
              </a:tabLst>
              <a:defRPr/>
            </a:pPr>
            <a:endParaRPr lang="en-US" sz="1600" dirty="0">
              <a:latin typeface="+mn-lt"/>
            </a:endParaRPr>
          </a:p>
          <a:p>
            <a:pPr>
              <a:tabLst>
                <a:tab pos="2176463" algn="l"/>
              </a:tabLst>
              <a:defRPr/>
            </a:pPr>
            <a:endParaRPr lang="en-US" sz="1600" dirty="0">
              <a:latin typeface="+mn-lt"/>
            </a:endParaRPr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0" y="3761582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2" y="3990182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7" y="4218782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2" y="4483894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2" y="4752182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87" y="3767932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87" y="4036219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87" y="4264819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87" y="4493419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4586836" imgH="3176750"/>
        </mc:Choice>
        <mc:Fallback>
          <p:control name="ShockwaveFlash1" r:id="rId2" imgW="4586836" imgH="317675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8050" y="2190750"/>
                  <a:ext cx="4586288" cy="3176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51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REM KAKI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24" y="2190749"/>
            <a:ext cx="4762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Line 256"/>
          <p:cNvSpPr>
            <a:spLocks noChangeShapeType="1"/>
          </p:cNvSpPr>
          <p:nvPr/>
        </p:nvSpPr>
        <p:spPr bwMode="gray">
          <a:xfrm>
            <a:off x="884555" y="3418275"/>
            <a:ext cx="3336925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/>
          </a:p>
        </p:txBody>
      </p:sp>
      <p:sp>
        <p:nvSpPr>
          <p:cNvPr id="35" name="Rectangle 257"/>
          <p:cNvSpPr>
            <a:spLocks noChangeArrowheads="1"/>
          </p:cNvSpPr>
          <p:nvPr/>
        </p:nvSpPr>
        <p:spPr bwMode="gray">
          <a:xfrm rot="3419336">
            <a:off x="600392" y="2842013"/>
            <a:ext cx="479425" cy="520700"/>
          </a:xfrm>
          <a:prstGeom prst="rect">
            <a:avLst/>
          </a:prstGeom>
          <a:gradFill rotWithShape="1">
            <a:gsLst>
              <a:gs pos="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4F81B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/>
          </a:p>
        </p:txBody>
      </p:sp>
      <p:sp>
        <p:nvSpPr>
          <p:cNvPr id="47" name="Text Box 258"/>
          <p:cNvSpPr txBox="1">
            <a:spLocks noChangeArrowheads="1"/>
          </p:cNvSpPr>
          <p:nvPr/>
        </p:nvSpPr>
        <p:spPr bwMode="gray">
          <a:xfrm>
            <a:off x="1390968" y="2929325"/>
            <a:ext cx="1310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+mj-lt"/>
              </a:rPr>
              <a:t>Pedal Rem</a:t>
            </a:r>
          </a:p>
        </p:txBody>
      </p:sp>
      <p:sp>
        <p:nvSpPr>
          <p:cNvPr id="48" name="Text Box 259">
            <a:hlinkClick r:id="rId5" action="ppaction://hlinkfile"/>
          </p:cNvPr>
          <p:cNvSpPr txBox="1">
            <a:spLocks noChangeArrowheads="1"/>
          </p:cNvSpPr>
          <p:nvPr/>
        </p:nvSpPr>
        <p:spPr bwMode="gray">
          <a:xfrm>
            <a:off x="642845" y="2884875"/>
            <a:ext cx="380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A</a:t>
            </a:r>
          </a:p>
        </p:txBody>
      </p:sp>
      <p:sp>
        <p:nvSpPr>
          <p:cNvPr id="49" name="Line 260"/>
          <p:cNvSpPr>
            <a:spLocks noChangeShapeType="1"/>
          </p:cNvSpPr>
          <p:nvPr/>
        </p:nvSpPr>
        <p:spPr bwMode="gray">
          <a:xfrm>
            <a:off x="884555" y="4226313"/>
            <a:ext cx="3336925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/>
          </a:p>
        </p:txBody>
      </p:sp>
      <p:sp>
        <p:nvSpPr>
          <p:cNvPr id="50" name="Rectangle 261"/>
          <p:cNvSpPr>
            <a:spLocks noChangeArrowheads="1"/>
          </p:cNvSpPr>
          <p:nvPr/>
        </p:nvSpPr>
        <p:spPr bwMode="gray">
          <a:xfrm rot="3419336">
            <a:off x="600392" y="3680213"/>
            <a:ext cx="479425" cy="520700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504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/>
          </a:p>
        </p:txBody>
      </p:sp>
      <p:sp>
        <p:nvSpPr>
          <p:cNvPr id="51" name="Text Box 262">
            <a:hlinkClick r:id="rId6" action="ppaction://hlinkfile"/>
          </p:cNvPr>
          <p:cNvSpPr txBox="1">
            <a:spLocks noChangeArrowheads="1"/>
          </p:cNvSpPr>
          <p:nvPr/>
        </p:nvSpPr>
        <p:spPr bwMode="gray">
          <a:xfrm>
            <a:off x="649257" y="3723075"/>
            <a:ext cx="367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+mj-lt"/>
              </a:rPr>
              <a:t>B</a:t>
            </a:r>
          </a:p>
        </p:txBody>
      </p:sp>
      <p:sp>
        <p:nvSpPr>
          <p:cNvPr id="52" name="Rectangle 264"/>
          <p:cNvSpPr>
            <a:spLocks noChangeArrowheads="1"/>
          </p:cNvSpPr>
          <p:nvPr/>
        </p:nvSpPr>
        <p:spPr bwMode="gray">
          <a:xfrm rot="3419336">
            <a:off x="600392" y="4488251"/>
            <a:ext cx="479425" cy="520700"/>
          </a:xfrm>
          <a:prstGeom prst="rect">
            <a:avLst/>
          </a:prstGeom>
          <a:gradFill rotWithShape="1">
            <a:gsLst>
              <a:gs pos="0">
                <a:srgbClr val="9BBB59"/>
              </a:gs>
              <a:gs pos="100000">
                <a:srgbClr val="9BBB5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BBB5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/>
          </a:p>
        </p:txBody>
      </p:sp>
      <p:sp>
        <p:nvSpPr>
          <p:cNvPr id="53" name="Text Box 265">
            <a:hlinkClick r:id="rId7" action="ppaction://hlinkfile"/>
          </p:cNvPr>
          <p:cNvSpPr txBox="1">
            <a:spLocks noChangeArrowheads="1"/>
          </p:cNvSpPr>
          <p:nvPr/>
        </p:nvSpPr>
        <p:spPr bwMode="gray">
          <a:xfrm>
            <a:off x="646852" y="4531113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+mj-lt"/>
              </a:rPr>
              <a:t>C</a:t>
            </a:r>
          </a:p>
        </p:txBody>
      </p:sp>
      <p:sp>
        <p:nvSpPr>
          <p:cNvPr id="54" name="Text Box 269"/>
          <p:cNvSpPr txBox="1">
            <a:spLocks noChangeArrowheads="1"/>
          </p:cNvSpPr>
          <p:nvPr/>
        </p:nvSpPr>
        <p:spPr bwMode="gray">
          <a:xfrm>
            <a:off x="1390968" y="3791338"/>
            <a:ext cx="1505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Booster rem</a:t>
            </a:r>
          </a:p>
        </p:txBody>
      </p:sp>
      <p:sp>
        <p:nvSpPr>
          <p:cNvPr id="55" name="Text Box 270"/>
          <p:cNvSpPr txBox="1">
            <a:spLocks noChangeArrowheads="1"/>
          </p:cNvSpPr>
          <p:nvPr/>
        </p:nvSpPr>
        <p:spPr bwMode="gray">
          <a:xfrm>
            <a:off x="1390968" y="4634300"/>
            <a:ext cx="2830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Master cylinder</a:t>
            </a:r>
          </a:p>
        </p:txBody>
      </p:sp>
      <p:sp>
        <p:nvSpPr>
          <p:cNvPr id="56" name="Line 260"/>
          <p:cNvSpPr>
            <a:spLocks noChangeShapeType="1"/>
          </p:cNvSpPr>
          <p:nvPr/>
        </p:nvSpPr>
        <p:spPr bwMode="gray">
          <a:xfrm>
            <a:off x="884555" y="5061338"/>
            <a:ext cx="3336925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/>
          </a:p>
        </p:txBody>
      </p:sp>
      <p:sp>
        <p:nvSpPr>
          <p:cNvPr id="57" name="Rectangle 56"/>
          <p:cNvSpPr/>
          <p:nvPr/>
        </p:nvSpPr>
        <p:spPr>
          <a:xfrm>
            <a:off x="7256012" y="5487306"/>
            <a:ext cx="516413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395538" algn="l"/>
              </a:tabLst>
              <a:defRPr/>
            </a:pPr>
            <a:r>
              <a:rPr lang="en-US" sz="1600" dirty="0">
                <a:latin typeface="+mn-lt"/>
              </a:rPr>
              <a:t>Reservoir</a:t>
            </a:r>
          </a:p>
          <a:p>
            <a:pPr>
              <a:tabLst>
                <a:tab pos="2395538" algn="l"/>
              </a:tabLst>
              <a:defRPr/>
            </a:pPr>
            <a:r>
              <a:rPr lang="en-US" sz="1600" dirty="0" err="1">
                <a:latin typeface="+mn-lt"/>
              </a:rPr>
              <a:t>Silinder</a:t>
            </a:r>
            <a:endParaRPr lang="en-US" sz="1600" dirty="0">
              <a:latin typeface="+mn-lt"/>
            </a:endParaRPr>
          </a:p>
          <a:p>
            <a:pPr>
              <a:tabLst>
                <a:tab pos="2395538" algn="l"/>
              </a:tabLst>
              <a:defRPr/>
            </a:pPr>
            <a:r>
              <a:rPr lang="en-US" sz="1600" dirty="0" err="1">
                <a:latin typeface="+mn-lt"/>
              </a:rPr>
              <a:t>Ke</a:t>
            </a:r>
            <a:r>
              <a:rPr lang="en-US" sz="1600" dirty="0">
                <a:latin typeface="+mn-lt"/>
              </a:rPr>
              <a:t> rem-rem </a:t>
            </a:r>
            <a:r>
              <a:rPr lang="en-US" sz="1600" dirty="0" err="1">
                <a:latin typeface="+mn-lt"/>
              </a:rPr>
              <a:t>depan</a:t>
            </a:r>
            <a:endParaRPr lang="en-US" sz="1600" dirty="0">
              <a:latin typeface="+mn-lt"/>
            </a:endParaRPr>
          </a:p>
          <a:p>
            <a:pPr>
              <a:tabLst>
                <a:tab pos="2395538" algn="l"/>
              </a:tabLst>
              <a:defRPr/>
            </a:pPr>
            <a:r>
              <a:rPr lang="en-US" sz="1600" dirty="0" err="1">
                <a:latin typeface="+mn-lt"/>
              </a:rPr>
              <a:t>Ke</a:t>
            </a:r>
            <a:r>
              <a:rPr lang="en-US" sz="1600" dirty="0">
                <a:latin typeface="+mn-lt"/>
              </a:rPr>
              <a:t> rem-rem </a:t>
            </a:r>
            <a:r>
              <a:rPr lang="en-US" sz="1600" dirty="0" err="1">
                <a:latin typeface="+mn-lt"/>
              </a:rPr>
              <a:t>belakang</a:t>
            </a:r>
            <a:endParaRPr lang="en-US" sz="1600" dirty="0">
              <a:latin typeface="+mn-lt"/>
            </a:endParaRPr>
          </a:p>
        </p:txBody>
      </p:sp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912" y="5563506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24" y="5792106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99" y="6020706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24" y="6285818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18" y="2176892"/>
            <a:ext cx="5301981" cy="3605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REM KAKI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76252" y="2647950"/>
            <a:ext cx="5862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/>
              <a:t>Mendorong</a:t>
            </a:r>
            <a:r>
              <a:rPr lang="en-US" altLang="en-US" b="1" dirty="0"/>
              <a:t> pad rem </a:t>
            </a:r>
            <a:r>
              <a:rPr lang="en-US" altLang="en-US" b="1" dirty="0" err="1"/>
              <a:t>piringan</a:t>
            </a:r>
            <a:r>
              <a:rPr lang="en-US" altLang="en-US" b="1" dirty="0"/>
              <a:t> </a:t>
            </a:r>
            <a:r>
              <a:rPr lang="en-US" altLang="en-US" b="1" dirty="0" err="1"/>
              <a:t>terhadap</a:t>
            </a:r>
            <a:r>
              <a:rPr lang="en-US" altLang="en-US" b="1" dirty="0"/>
              <a:t> </a:t>
            </a:r>
            <a:r>
              <a:rPr lang="en-US" altLang="en-US" b="1" dirty="0" err="1"/>
              <a:t>rotasi</a:t>
            </a:r>
            <a:r>
              <a:rPr lang="en-US" altLang="en-US" b="1" dirty="0"/>
              <a:t> rotor rem </a:t>
            </a:r>
            <a:r>
              <a:rPr lang="en-US" altLang="en-US" b="1" dirty="0" err="1"/>
              <a:t>piringan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roda-roda</a:t>
            </a:r>
            <a:r>
              <a:rPr lang="en-US" altLang="en-US" b="1" dirty="0"/>
              <a:t>,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meciptakan</a:t>
            </a:r>
            <a:r>
              <a:rPr lang="en-US" altLang="en-US" b="1" dirty="0"/>
              <a:t> </a:t>
            </a:r>
            <a:r>
              <a:rPr lang="en-US" altLang="en-US" b="1" dirty="0" err="1"/>
              <a:t>gesekan</a:t>
            </a:r>
            <a:r>
              <a:rPr lang="en-US" altLang="en-US" b="1" dirty="0"/>
              <a:t>. </a:t>
            </a:r>
            <a:r>
              <a:rPr lang="en-US" altLang="en-US" b="1" dirty="0" err="1"/>
              <a:t>Mengontrol</a:t>
            </a:r>
            <a:r>
              <a:rPr lang="en-US" altLang="en-US" b="1" dirty="0"/>
              <a:t> </a:t>
            </a:r>
            <a:r>
              <a:rPr lang="en-US" altLang="en-US" b="1" dirty="0" err="1"/>
              <a:t>rotasi</a:t>
            </a:r>
            <a:r>
              <a:rPr lang="en-US" altLang="en-US" b="1" dirty="0"/>
              <a:t> </a:t>
            </a:r>
            <a:r>
              <a:rPr lang="en-US" altLang="en-US" b="1" dirty="0" err="1"/>
              <a:t>roda-roda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gesekan</a:t>
            </a:r>
            <a:r>
              <a:rPr lang="en-US" altLang="en-US" b="1" dirty="0"/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6850" y="4363823"/>
            <a:ext cx="5164137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395538" algn="l"/>
              </a:tabLst>
              <a:defRPr/>
            </a:pPr>
            <a:r>
              <a:rPr lang="en-US" sz="1600" dirty="0" err="1">
                <a:latin typeface="+mn-lt"/>
              </a:rPr>
              <a:t>Sebelum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pengoperasian</a:t>
            </a:r>
            <a:endParaRPr lang="en-US" sz="1600" dirty="0">
              <a:latin typeface="+mn-lt"/>
            </a:endParaRPr>
          </a:p>
          <a:p>
            <a:pPr>
              <a:tabLst>
                <a:tab pos="2395538" algn="l"/>
              </a:tabLst>
              <a:defRPr/>
            </a:pPr>
            <a:r>
              <a:rPr lang="en-US" sz="1600" dirty="0" err="1">
                <a:latin typeface="+mn-lt"/>
              </a:rPr>
              <a:t>Selama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pengoperasian</a:t>
            </a:r>
            <a:endParaRPr lang="en-US" sz="1600" dirty="0">
              <a:latin typeface="+mn-lt"/>
            </a:endParaRPr>
          </a:p>
          <a:p>
            <a:pPr>
              <a:tabLst>
                <a:tab pos="2395538" algn="l"/>
              </a:tabLst>
              <a:defRPr/>
            </a:pPr>
            <a:endParaRPr lang="en-US" sz="1100" dirty="0">
              <a:latin typeface="+mn-lt"/>
            </a:endParaRPr>
          </a:p>
          <a:p>
            <a:pPr>
              <a:tabLst>
                <a:tab pos="2395538" algn="l"/>
              </a:tabLst>
              <a:defRPr/>
            </a:pPr>
            <a:r>
              <a:rPr lang="en-US" sz="1600" dirty="0">
                <a:latin typeface="+mn-lt"/>
              </a:rPr>
              <a:t>Caliper rem </a:t>
            </a:r>
            <a:r>
              <a:rPr lang="en-US" sz="1600" dirty="0" err="1">
                <a:latin typeface="+mn-lt"/>
              </a:rPr>
              <a:t>piringan</a:t>
            </a:r>
            <a:endParaRPr lang="en-US" sz="1600" dirty="0">
              <a:latin typeface="+mn-lt"/>
            </a:endParaRPr>
          </a:p>
          <a:p>
            <a:pPr>
              <a:tabLst>
                <a:tab pos="2395538" algn="l"/>
              </a:tabLst>
              <a:defRPr/>
            </a:pPr>
            <a:r>
              <a:rPr lang="en-US" sz="1600" dirty="0">
                <a:latin typeface="+mn-lt"/>
              </a:rPr>
              <a:t>Pad rem </a:t>
            </a:r>
            <a:r>
              <a:rPr lang="en-US" sz="1600" dirty="0" err="1">
                <a:latin typeface="+mn-lt"/>
              </a:rPr>
              <a:t>piringan</a:t>
            </a:r>
            <a:endParaRPr lang="en-US" sz="1600" dirty="0">
              <a:latin typeface="+mn-lt"/>
            </a:endParaRPr>
          </a:p>
          <a:p>
            <a:pPr>
              <a:tabLst>
                <a:tab pos="2395538" algn="l"/>
              </a:tabLst>
              <a:defRPr/>
            </a:pPr>
            <a:r>
              <a:rPr lang="en-US" sz="1600" dirty="0">
                <a:latin typeface="+mn-lt"/>
              </a:rPr>
              <a:t>Rotor rem </a:t>
            </a:r>
            <a:r>
              <a:rPr lang="en-US" sz="1600" dirty="0" err="1">
                <a:latin typeface="+mn-lt"/>
              </a:rPr>
              <a:t>piringan</a:t>
            </a:r>
            <a:endParaRPr lang="en-US" sz="1600" dirty="0">
              <a:latin typeface="+mn-lt"/>
            </a:endParaRPr>
          </a:p>
          <a:p>
            <a:pPr>
              <a:tabLst>
                <a:tab pos="2395538" algn="l"/>
              </a:tabLst>
              <a:defRPr/>
            </a:pPr>
            <a:r>
              <a:rPr lang="en-US" sz="1600" dirty="0">
                <a:latin typeface="+mn-lt"/>
              </a:rPr>
              <a:t>Piston</a:t>
            </a:r>
          </a:p>
          <a:p>
            <a:pPr>
              <a:tabLst>
                <a:tab pos="2395538" algn="l"/>
              </a:tabLst>
              <a:defRPr/>
            </a:pPr>
            <a:r>
              <a:rPr lang="en-US" sz="1600" dirty="0" err="1">
                <a:latin typeface="+mn-lt"/>
              </a:rPr>
              <a:t>Fluida</a:t>
            </a:r>
            <a:endParaRPr lang="en-US" sz="1600" dirty="0">
              <a:latin typeface="+mn-lt"/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0" y="5103370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2" y="5331970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7" y="5560570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2" y="5825683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7" y="6093970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2" y="4464924"/>
            <a:ext cx="20161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7" y="4701462"/>
            <a:ext cx="201613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2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REM KAKI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76252" y="2647950"/>
            <a:ext cx="586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/>
              <a:t>Tipe-tipe</a:t>
            </a:r>
            <a:r>
              <a:rPr lang="en-US" b="1" dirty="0"/>
              <a:t> caliper rem </a:t>
            </a:r>
            <a:r>
              <a:rPr lang="en-US" b="1" dirty="0" err="1" smtClean="0"/>
              <a:t>piringan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49" y="2176892"/>
            <a:ext cx="4883150" cy="331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116766" y="5560570"/>
            <a:ext cx="516413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395538" algn="l"/>
              </a:tabLst>
              <a:defRPr/>
            </a:pPr>
            <a:r>
              <a:rPr lang="en-US" sz="1600" dirty="0">
                <a:latin typeface="+mn-lt"/>
              </a:rPr>
              <a:t>Reservoir</a:t>
            </a:r>
          </a:p>
          <a:p>
            <a:pPr>
              <a:tabLst>
                <a:tab pos="2395538" algn="l"/>
              </a:tabLst>
              <a:defRPr/>
            </a:pPr>
            <a:r>
              <a:rPr lang="en-US" sz="1600" dirty="0" err="1">
                <a:latin typeface="+mn-lt"/>
              </a:rPr>
              <a:t>Silinder</a:t>
            </a:r>
            <a:endParaRPr lang="en-US" sz="1600" dirty="0">
              <a:latin typeface="+mn-lt"/>
            </a:endParaRPr>
          </a:p>
          <a:p>
            <a:pPr>
              <a:tabLst>
                <a:tab pos="2395538" algn="l"/>
              </a:tabLst>
              <a:defRPr/>
            </a:pPr>
            <a:r>
              <a:rPr lang="en-US" sz="1600" dirty="0" err="1">
                <a:latin typeface="+mn-lt"/>
              </a:rPr>
              <a:t>Ke</a:t>
            </a:r>
            <a:r>
              <a:rPr lang="en-US" sz="1600" dirty="0">
                <a:latin typeface="+mn-lt"/>
              </a:rPr>
              <a:t> rem-rem </a:t>
            </a:r>
            <a:r>
              <a:rPr lang="en-US" sz="1600" dirty="0" err="1">
                <a:latin typeface="+mn-lt"/>
              </a:rPr>
              <a:t>depan</a:t>
            </a:r>
            <a:endParaRPr lang="en-US" sz="1600" dirty="0">
              <a:latin typeface="+mn-lt"/>
            </a:endParaRPr>
          </a:p>
          <a:p>
            <a:pPr>
              <a:tabLst>
                <a:tab pos="2395538" algn="l"/>
              </a:tabLst>
              <a:defRPr/>
            </a:pPr>
            <a:r>
              <a:rPr lang="en-US" sz="1600" dirty="0" err="1">
                <a:latin typeface="+mn-lt"/>
              </a:rPr>
              <a:t>Ke</a:t>
            </a:r>
            <a:r>
              <a:rPr lang="en-US" sz="1600" dirty="0">
                <a:latin typeface="+mn-lt"/>
              </a:rPr>
              <a:t> rem-rem </a:t>
            </a:r>
            <a:r>
              <a:rPr lang="en-US" sz="1600" dirty="0" err="1">
                <a:latin typeface="+mn-lt"/>
              </a:rPr>
              <a:t>belakang</a:t>
            </a:r>
            <a:endParaRPr lang="en-US" sz="1600" dirty="0">
              <a:latin typeface="+mn-lt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6" y="5636770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8" y="5865370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3" y="6093970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8" y="6359082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Line 256"/>
          <p:cNvSpPr>
            <a:spLocks noChangeShapeType="1"/>
          </p:cNvSpPr>
          <p:nvPr/>
        </p:nvSpPr>
        <p:spPr bwMode="gray">
          <a:xfrm>
            <a:off x="1039133" y="3786368"/>
            <a:ext cx="3336925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6" name="Rectangle 257"/>
          <p:cNvSpPr>
            <a:spLocks noChangeArrowheads="1"/>
          </p:cNvSpPr>
          <p:nvPr/>
        </p:nvSpPr>
        <p:spPr bwMode="gray">
          <a:xfrm rot="3419336">
            <a:off x="754970" y="3210106"/>
            <a:ext cx="479425" cy="520700"/>
          </a:xfrm>
          <a:prstGeom prst="rect">
            <a:avLst/>
          </a:prstGeom>
          <a:gradFill rotWithShape="1">
            <a:gsLst>
              <a:gs pos="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4F81B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4" name="Text Box 258"/>
          <p:cNvSpPr txBox="1">
            <a:spLocks noChangeArrowheads="1"/>
          </p:cNvSpPr>
          <p:nvPr/>
        </p:nvSpPr>
        <p:spPr bwMode="gray">
          <a:xfrm>
            <a:off x="1545546" y="3297418"/>
            <a:ext cx="21589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Tipe</a:t>
            </a: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800" b="1" dirty="0" smtClean="0">
                <a:solidFill>
                  <a:schemeClr val="tx1"/>
                </a:solidFill>
                <a:latin typeface="+mj-lt"/>
              </a:rPr>
              <a:t>Fixed Caliper</a:t>
            </a:r>
            <a:endParaRPr lang="en-US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Text Box 259">
            <a:hlinkClick r:id="rId9" action="ppaction://hlinkfile"/>
          </p:cNvPr>
          <p:cNvSpPr txBox="1">
            <a:spLocks noChangeArrowheads="1"/>
          </p:cNvSpPr>
          <p:nvPr/>
        </p:nvSpPr>
        <p:spPr bwMode="gray">
          <a:xfrm>
            <a:off x="797423" y="3252968"/>
            <a:ext cx="380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A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1055175" y="4594405"/>
            <a:ext cx="3336925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0" name="Rectangle 261"/>
          <p:cNvSpPr>
            <a:spLocks noChangeArrowheads="1"/>
          </p:cNvSpPr>
          <p:nvPr/>
        </p:nvSpPr>
        <p:spPr bwMode="gray">
          <a:xfrm rot="3419336">
            <a:off x="754970" y="4048306"/>
            <a:ext cx="479425" cy="520700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504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1" name="Text Box 262">
            <a:hlinkClick r:id="rId10" action="ppaction://hlinkfile"/>
          </p:cNvPr>
          <p:cNvSpPr txBox="1">
            <a:spLocks noChangeArrowheads="1"/>
          </p:cNvSpPr>
          <p:nvPr/>
        </p:nvSpPr>
        <p:spPr bwMode="gray">
          <a:xfrm>
            <a:off x="803835" y="4091168"/>
            <a:ext cx="367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42" name="Text Box 269"/>
          <p:cNvSpPr txBox="1">
            <a:spLocks noChangeArrowheads="1"/>
          </p:cNvSpPr>
          <p:nvPr/>
        </p:nvSpPr>
        <p:spPr bwMode="gray">
          <a:xfrm>
            <a:off x="1545546" y="4159430"/>
            <a:ext cx="2404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Tipe</a:t>
            </a: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800" b="1" dirty="0" smtClean="0">
                <a:solidFill>
                  <a:schemeClr val="tx1"/>
                </a:solidFill>
                <a:latin typeface="+mj-lt"/>
              </a:rPr>
              <a:t>Floating Caliper</a:t>
            </a:r>
            <a:endParaRPr lang="en-US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42477" y="4703943"/>
            <a:ext cx="38285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800" b="1" dirty="0" err="1">
                <a:latin typeface="+mj-lt"/>
              </a:rPr>
              <a:t>Tipe</a:t>
            </a:r>
            <a:r>
              <a:rPr lang="en-US" sz="1800" b="1" dirty="0">
                <a:latin typeface="+mj-lt"/>
              </a:rPr>
              <a:t> FS (</a:t>
            </a:r>
            <a:r>
              <a:rPr lang="en-US" sz="1800" b="1" dirty="0" err="1">
                <a:latin typeface="+mj-lt"/>
              </a:rPr>
              <a:t>tipe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dua</a:t>
            </a:r>
            <a:r>
              <a:rPr lang="en-US" sz="1800" b="1" dirty="0">
                <a:latin typeface="+mj-lt"/>
              </a:rPr>
              <a:t> pin)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1" dirty="0" err="1">
                <a:latin typeface="+mj-lt"/>
              </a:rPr>
              <a:t>Tipe</a:t>
            </a:r>
            <a:r>
              <a:rPr lang="en-US" sz="1800" b="1" dirty="0">
                <a:latin typeface="+mj-lt"/>
              </a:rPr>
              <a:t> AD (</a:t>
            </a:r>
            <a:r>
              <a:rPr lang="en-US" sz="1800" b="1" dirty="0" err="1">
                <a:latin typeface="+mj-lt"/>
              </a:rPr>
              <a:t>tipe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satu</a:t>
            </a:r>
            <a:r>
              <a:rPr lang="en-US" sz="1800" b="1" dirty="0">
                <a:latin typeface="+mj-lt"/>
              </a:rPr>
              <a:t> pin, </a:t>
            </a:r>
            <a:r>
              <a:rPr lang="en-US" sz="1800" b="1" dirty="0" err="1">
                <a:latin typeface="+mj-lt"/>
              </a:rPr>
              <a:t>satu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baut</a:t>
            </a:r>
            <a:r>
              <a:rPr lang="en-US" sz="1800" b="1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1" dirty="0" err="1">
                <a:latin typeface="+mj-lt"/>
              </a:rPr>
              <a:t>Tipe</a:t>
            </a:r>
            <a:r>
              <a:rPr lang="en-US" sz="1800" b="1" dirty="0">
                <a:latin typeface="+mj-lt"/>
              </a:rPr>
              <a:t> PD (</a:t>
            </a:r>
            <a:r>
              <a:rPr lang="en-US" sz="1800" b="1" dirty="0" err="1">
                <a:latin typeface="+mj-lt"/>
              </a:rPr>
              <a:t>Tipe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dua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baut</a:t>
            </a:r>
            <a:r>
              <a:rPr lang="en-US" sz="1800" b="1" dirty="0">
                <a:latin typeface="+mj-lt"/>
              </a:rPr>
              <a:t>)</a:t>
            </a: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02" y="4886505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15" y="5284968"/>
            <a:ext cx="2095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15" y="5711578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9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8" y="2194152"/>
            <a:ext cx="4883150" cy="354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REM KAKI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25" name="Line 256"/>
          <p:cNvSpPr>
            <a:spLocks noChangeShapeType="1"/>
          </p:cNvSpPr>
          <p:nvPr/>
        </p:nvSpPr>
        <p:spPr bwMode="gray">
          <a:xfrm>
            <a:off x="1039133" y="3786368"/>
            <a:ext cx="3336925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6" name="Rectangle 257"/>
          <p:cNvSpPr>
            <a:spLocks noChangeArrowheads="1"/>
          </p:cNvSpPr>
          <p:nvPr/>
        </p:nvSpPr>
        <p:spPr bwMode="gray">
          <a:xfrm rot="3419336">
            <a:off x="754970" y="3210106"/>
            <a:ext cx="479425" cy="520700"/>
          </a:xfrm>
          <a:prstGeom prst="rect">
            <a:avLst/>
          </a:prstGeom>
          <a:gradFill rotWithShape="1">
            <a:gsLst>
              <a:gs pos="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4F81B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4" name="Text Box 258"/>
          <p:cNvSpPr txBox="1">
            <a:spLocks noChangeArrowheads="1"/>
          </p:cNvSpPr>
          <p:nvPr/>
        </p:nvSpPr>
        <p:spPr bwMode="gray">
          <a:xfrm>
            <a:off x="1545546" y="3297418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Pad rem </a:t>
            </a:r>
            <a:r>
              <a:rPr lang="en-US" altLang="en-US" sz="1800" b="1" dirty="0" err="1">
                <a:solidFill>
                  <a:schemeClr val="tx1"/>
                </a:solidFill>
                <a:latin typeface="+mj-lt"/>
              </a:rPr>
              <a:t>piringan</a:t>
            </a:r>
            <a:endParaRPr lang="en-US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Text Box 259">
            <a:hlinkClick r:id="rId5" action="ppaction://hlinkfile"/>
          </p:cNvPr>
          <p:cNvSpPr txBox="1">
            <a:spLocks noChangeArrowheads="1"/>
          </p:cNvSpPr>
          <p:nvPr/>
        </p:nvSpPr>
        <p:spPr bwMode="gray">
          <a:xfrm>
            <a:off x="797423" y="3252968"/>
            <a:ext cx="380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A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1055175" y="4594405"/>
            <a:ext cx="3336925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0" name="Rectangle 261"/>
          <p:cNvSpPr>
            <a:spLocks noChangeArrowheads="1"/>
          </p:cNvSpPr>
          <p:nvPr/>
        </p:nvSpPr>
        <p:spPr bwMode="gray">
          <a:xfrm rot="3419336">
            <a:off x="754970" y="4048306"/>
            <a:ext cx="479425" cy="520700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504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1" name="Text Box 262">
            <a:hlinkClick r:id="rId6" action="ppaction://hlinkfile"/>
          </p:cNvPr>
          <p:cNvSpPr txBox="1">
            <a:spLocks noChangeArrowheads="1"/>
          </p:cNvSpPr>
          <p:nvPr/>
        </p:nvSpPr>
        <p:spPr bwMode="gray">
          <a:xfrm>
            <a:off x="803835" y="4091168"/>
            <a:ext cx="367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42" name="Text Box 269"/>
          <p:cNvSpPr txBox="1">
            <a:spLocks noChangeArrowheads="1"/>
          </p:cNvSpPr>
          <p:nvPr/>
        </p:nvSpPr>
        <p:spPr bwMode="gray">
          <a:xfrm>
            <a:off x="1545546" y="4159430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+mj-lt"/>
              </a:rPr>
              <a:t>Anti-squeal shim</a:t>
            </a:r>
          </a:p>
        </p:txBody>
      </p:sp>
    </p:spTree>
    <p:extLst>
      <p:ext uri="{BB962C8B-B14F-4D97-AF65-F5344CB8AC3E}">
        <p14:creationId xmlns:p14="http://schemas.microsoft.com/office/powerpoint/2010/main" val="41797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REM PIRINGAN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8" y="2203177"/>
            <a:ext cx="4483100" cy="3049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5"/>
          <p:cNvSpPr>
            <a:spLocks noChangeArrowheads="1"/>
          </p:cNvSpPr>
          <p:nvPr/>
        </p:nvSpPr>
        <p:spPr bwMode="gray">
          <a:xfrm>
            <a:off x="657149" y="2960461"/>
            <a:ext cx="3741737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614286" y="2979511"/>
            <a:ext cx="552450" cy="584200"/>
            <a:chOff x="2959" y="1568"/>
            <a:chExt cx="454" cy="480"/>
          </a:xfrm>
        </p:grpSpPr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23" name="Picture 28" descr="light_shadow"/>
              <p:cNvPicPr>
                <a:picLocks noChangeAspect="1" noChangeArrowheads="1"/>
              </p:cNvPicPr>
              <p:nvPr/>
            </p:nvPicPr>
            <p:blipFill>
              <a:blip r:embed="rId5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9" descr="circuler_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Oval 3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pic>
          <p:nvPicPr>
            <p:cNvPr id="22" name="Picture 31" descr="Picture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32"/>
          <p:cNvSpPr>
            <a:spLocks noChangeArrowheads="1"/>
          </p:cNvSpPr>
          <p:nvPr/>
        </p:nvSpPr>
        <p:spPr bwMode="gray">
          <a:xfrm>
            <a:off x="1338186" y="3057030"/>
            <a:ext cx="12228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FFFF"/>
                </a:solidFill>
                <a:latin typeface="+mj-lt"/>
                <a:cs typeface="Arial" charset="0"/>
              </a:rPr>
              <a:t>Tipe</a:t>
            </a:r>
            <a:r>
              <a:rPr lang="en-US" b="1" dirty="0">
                <a:solidFill>
                  <a:srgbClr val="FFFFFF"/>
                </a:solidFill>
                <a:latin typeface="+mj-lt"/>
                <a:cs typeface="Arial" charset="0"/>
              </a:rPr>
              <a:t> solid</a:t>
            </a:r>
            <a:endParaRPr lang="en-US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gray">
          <a:xfrm>
            <a:off x="657149" y="3728811"/>
            <a:ext cx="3741737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614286" y="3747861"/>
            <a:ext cx="552450" cy="584200"/>
            <a:chOff x="2959" y="1568"/>
            <a:chExt cx="454" cy="480"/>
          </a:xfrm>
        </p:grpSpPr>
        <p:grpSp>
          <p:nvGrpSpPr>
            <p:cNvPr id="32" name="Group 35"/>
            <p:cNvGrpSpPr>
              <a:grpSpLocks/>
            </p:cNvGrpSpPr>
            <p:nvPr/>
          </p:nvGrpSpPr>
          <p:grpSpPr bwMode="auto"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36" name="Picture 36" descr="light_shadow"/>
              <p:cNvPicPr>
                <a:picLocks noChangeAspect="1" noChangeArrowheads="1"/>
              </p:cNvPicPr>
              <p:nvPr/>
            </p:nvPicPr>
            <p:blipFill>
              <a:blip r:embed="rId5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37" descr="circuler_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Oval 3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8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folHlink">
                      <a:alpha val="55000"/>
                    </a:schemeClr>
                  </a:gs>
                  <a:gs pos="10000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pic>
          <p:nvPicPr>
            <p:cNvPr id="33" name="Picture 39" descr="Picture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angle 40"/>
          <p:cNvSpPr>
            <a:spLocks noChangeArrowheads="1"/>
          </p:cNvSpPr>
          <p:nvPr/>
        </p:nvSpPr>
        <p:spPr bwMode="gray">
          <a:xfrm>
            <a:off x="1350886" y="3833407"/>
            <a:ext cx="20002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FFFF"/>
                </a:solidFill>
                <a:latin typeface="+mj-lt"/>
                <a:cs typeface="Arial" charset="0"/>
              </a:rPr>
              <a:t>Tipe</a:t>
            </a:r>
            <a:r>
              <a:rPr lang="en-US" b="1" dirty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+mj-lt"/>
                <a:cs typeface="Arial" charset="0"/>
              </a:rPr>
              <a:t>berventilasi</a:t>
            </a:r>
            <a:endParaRPr lang="en-US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sp>
        <p:nvSpPr>
          <p:cNvPr id="44" name="AutoShape 41"/>
          <p:cNvSpPr>
            <a:spLocks noChangeArrowheads="1"/>
          </p:cNvSpPr>
          <p:nvPr/>
        </p:nvSpPr>
        <p:spPr bwMode="gray">
          <a:xfrm>
            <a:off x="657149" y="4505099"/>
            <a:ext cx="3741737" cy="592137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5" name="Group 42"/>
          <p:cNvGrpSpPr>
            <a:grpSpLocks/>
          </p:cNvGrpSpPr>
          <p:nvPr/>
        </p:nvGrpSpPr>
        <p:grpSpPr bwMode="auto">
          <a:xfrm>
            <a:off x="614285" y="4524149"/>
            <a:ext cx="551233" cy="584200"/>
            <a:chOff x="2959" y="1568"/>
            <a:chExt cx="453" cy="480"/>
          </a:xfrm>
        </p:grpSpPr>
        <p:grpSp>
          <p:nvGrpSpPr>
            <p:cNvPr id="46" name="Group 43"/>
            <p:cNvGrpSpPr>
              <a:grpSpLocks/>
            </p:cNvGrpSpPr>
            <p:nvPr/>
          </p:nvGrpSpPr>
          <p:grpSpPr bwMode="auto">
            <a:xfrm>
              <a:off x="2959" y="1568"/>
              <a:ext cx="453" cy="480"/>
              <a:chOff x="192" y="1917"/>
              <a:chExt cx="1042" cy="1102"/>
            </a:xfrm>
          </p:grpSpPr>
          <p:pic>
            <p:nvPicPr>
              <p:cNvPr id="48" name="Picture 44" descr="light_shadow"/>
              <p:cNvPicPr>
                <a:picLocks noChangeAspect="1" noChangeArrowheads="1"/>
              </p:cNvPicPr>
              <p:nvPr/>
            </p:nvPicPr>
            <p:blipFill>
              <a:blip r:embed="rId5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5" descr="circuler_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Oval 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8" cy="101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pic>
          <p:nvPicPr>
            <p:cNvPr id="47" name="Picture 47" descr="Picture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48"/>
          <p:cNvSpPr>
            <a:spLocks noChangeArrowheads="1"/>
          </p:cNvSpPr>
          <p:nvPr/>
        </p:nvSpPr>
        <p:spPr bwMode="gray">
          <a:xfrm>
            <a:off x="1269924" y="4606699"/>
            <a:ext cx="2260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FFFF"/>
                </a:solidFill>
                <a:latin typeface="+mj-lt"/>
                <a:cs typeface="Arial" charset="0"/>
              </a:rPr>
              <a:t>Dengan</a:t>
            </a:r>
            <a:r>
              <a:rPr lang="en-US" b="1" dirty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+mj-lt"/>
                <a:cs typeface="Arial" charset="0"/>
              </a:rPr>
              <a:t>tipe</a:t>
            </a:r>
            <a:r>
              <a:rPr lang="en-US" b="1" dirty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+mj-lt"/>
                <a:cs typeface="Arial" charset="0"/>
              </a:rPr>
              <a:t>tromol</a:t>
            </a:r>
            <a:endParaRPr lang="en-US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41" y="2203177"/>
            <a:ext cx="4789487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5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REM TROMOL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76252" y="2647950"/>
            <a:ext cx="5862203" cy="128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/>
              <a:t>Tromol</a:t>
            </a:r>
            <a:r>
              <a:rPr lang="en-US" altLang="en-US" b="1" dirty="0"/>
              <a:t> rem </a:t>
            </a:r>
            <a:r>
              <a:rPr lang="en-US" altLang="en-US" b="1" dirty="0" err="1"/>
              <a:t>berotasi</a:t>
            </a:r>
            <a:r>
              <a:rPr lang="en-US" altLang="en-US" b="1" dirty="0"/>
              <a:t> </a:t>
            </a:r>
            <a:r>
              <a:rPr lang="en-US" altLang="en-US" b="1" dirty="0" err="1"/>
              <a:t>bersama-sama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roda</a:t>
            </a:r>
            <a:r>
              <a:rPr lang="en-US" altLang="en-US" b="1" dirty="0"/>
              <a:t>. Sepatu rem </a:t>
            </a:r>
            <a:r>
              <a:rPr lang="en-US" altLang="en-US" b="1" dirty="0" err="1"/>
              <a:t>menekan</a:t>
            </a:r>
            <a:r>
              <a:rPr lang="en-US" altLang="en-US" b="1" dirty="0"/>
              <a:t> </a:t>
            </a:r>
            <a:r>
              <a:rPr lang="en-US" altLang="en-US" b="1" dirty="0" err="1"/>
              <a:t>tromol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dalam</a:t>
            </a:r>
            <a:r>
              <a:rPr lang="en-US" altLang="en-US" b="1" dirty="0"/>
              <a:t>. </a:t>
            </a:r>
            <a:r>
              <a:rPr lang="en-US" altLang="en-US" b="1" dirty="0" err="1"/>
              <a:t>Gesekan</a:t>
            </a:r>
            <a:endParaRPr lang="en-US" altLang="en-US" b="1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/>
              <a:t>ini</a:t>
            </a:r>
            <a:r>
              <a:rPr lang="en-US" altLang="en-US" b="1" dirty="0"/>
              <a:t> </a:t>
            </a:r>
            <a:r>
              <a:rPr lang="en-US" altLang="en-US" b="1" dirty="0" err="1"/>
              <a:t>mengontrol</a:t>
            </a:r>
            <a:r>
              <a:rPr lang="en-US" altLang="en-US" b="1" dirty="0"/>
              <a:t> </a:t>
            </a:r>
            <a:r>
              <a:rPr lang="en-US" altLang="en-US" b="1" dirty="0" err="1"/>
              <a:t>rotasi</a:t>
            </a:r>
            <a:r>
              <a:rPr lang="en-US" altLang="en-US" b="1" dirty="0"/>
              <a:t> </a:t>
            </a:r>
            <a:r>
              <a:rPr lang="en-US" altLang="en-US" b="1" dirty="0" err="1"/>
              <a:t>roda</a:t>
            </a:r>
            <a:r>
              <a:rPr lang="en-US" altLang="en-US" b="1" dirty="0"/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65650" y="4101548"/>
            <a:ext cx="51641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452688" algn="l"/>
              </a:tabLst>
              <a:defRPr/>
            </a:pPr>
            <a:r>
              <a:rPr lang="en-US" sz="1600" dirty="0" err="1">
                <a:latin typeface="+mn-lt"/>
              </a:rPr>
              <a:t>Silinder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roda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Tromol</a:t>
            </a:r>
            <a:r>
              <a:rPr lang="en-US" sz="1600" dirty="0">
                <a:latin typeface="+mn-lt"/>
              </a:rPr>
              <a:t> rem</a:t>
            </a:r>
          </a:p>
          <a:p>
            <a:pPr>
              <a:tabLst>
                <a:tab pos="2452688" algn="l"/>
              </a:tabLst>
              <a:defRPr/>
            </a:pPr>
            <a:r>
              <a:rPr lang="en-US" sz="1600" dirty="0">
                <a:latin typeface="+mn-lt"/>
              </a:rPr>
              <a:t>Sepatu rem	Piston</a:t>
            </a:r>
          </a:p>
          <a:p>
            <a:pPr>
              <a:tabLst>
                <a:tab pos="2452688" algn="l"/>
              </a:tabLst>
              <a:defRPr/>
            </a:pPr>
            <a:r>
              <a:rPr lang="en-US" sz="1600" dirty="0" err="1">
                <a:latin typeface="+mn-lt"/>
              </a:rPr>
              <a:t>Pelapis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sepatu</a:t>
            </a:r>
            <a:r>
              <a:rPr lang="en-US" sz="1600" dirty="0">
                <a:latin typeface="+mn-lt"/>
              </a:rPr>
              <a:t> rem	Piston cup</a:t>
            </a: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0" y="4177748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" y="4406348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7" y="4634948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00" y="4172986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00" y="4421464"/>
            <a:ext cx="1920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00" y="4669873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0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1845</TotalTime>
  <Words>731</Words>
  <Application>Microsoft Office PowerPoint</Application>
  <PresentationFormat>Custom</PresentationFormat>
  <Paragraphs>240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Berlin</vt:lpstr>
      <vt:lpstr>Rem (Brake System)</vt:lpstr>
      <vt:lpstr>Rem</vt:lpstr>
      <vt:lpstr>Rem</vt:lpstr>
      <vt:lpstr>Rem</vt:lpstr>
      <vt:lpstr>Rem</vt:lpstr>
      <vt:lpstr>Rem</vt:lpstr>
      <vt:lpstr>Rem</vt:lpstr>
      <vt:lpstr>Rem</vt:lpstr>
      <vt:lpstr>Rem</vt:lpstr>
      <vt:lpstr>Rem</vt:lpstr>
      <vt:lpstr>Rem</vt:lpstr>
      <vt:lpstr>Rem</vt:lpstr>
      <vt:lpstr>Rem</vt:lpstr>
      <vt:lpstr>Rem</vt:lpstr>
      <vt:lpstr>Rem</vt:lpstr>
      <vt:lpstr>Rem</vt:lpstr>
      <vt:lpstr>Rem</vt:lpstr>
      <vt:lpstr>Rem</vt:lpstr>
      <vt:lpstr>Rem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 Munthe</dc:creator>
  <cp:lastModifiedBy>Tabita Nurlestari</cp:lastModifiedBy>
  <cp:revision>39</cp:revision>
  <cp:lastPrinted>2014-11-04T03:38:58Z</cp:lastPrinted>
  <dcterms:created xsi:type="dcterms:W3CDTF">2014-11-01T07:00:44Z</dcterms:created>
  <dcterms:modified xsi:type="dcterms:W3CDTF">2014-11-07T00:47:41Z</dcterms:modified>
</cp:coreProperties>
</file>